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8" r:id="rId21"/>
    <p:sldId id="276" r:id="rId22"/>
    <p:sldId id="279" r:id="rId23"/>
    <p:sldId id="280" r:id="rId24"/>
    <p:sldId id="277" r:id="rId25"/>
    <p:sldId id="281" r:id="rId26"/>
    <p:sldId id="282" r:id="rId27"/>
    <p:sldId id="283" r:id="rId28"/>
    <p:sldId id="284" r:id="rId29"/>
    <p:sldId id="286" r:id="rId30"/>
    <p:sldId id="285" r:id="rId31"/>
    <p:sldId id="287" r:id="rId32"/>
    <p:sldId id="288" r:id="rId33"/>
    <p:sldId id="289" r:id="rId34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7DC3C5-C09F-4CE1-A37E-33C14F8129EF}" type="datetimeFigureOut">
              <a:rPr kumimoji="0" lang="es-PE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28/05/2019</a:t>
            </a:fld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00F24F-5495-4B09-A049-95491192650F}" type="slidenum">
              <a:rPr kumimoji="0" lang="es-PE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2021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7DC3C5-C09F-4CE1-A37E-33C14F8129EF}" type="datetimeFigureOut">
              <a:rPr kumimoji="0" lang="es-PE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28/05/2019</a:t>
            </a:fld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00F24F-5495-4B09-A049-95491192650F}" type="slidenum">
              <a:rPr kumimoji="0" lang="es-PE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2417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7DC3C5-C09F-4CE1-A37E-33C14F8129EF}" type="datetimeFigureOut">
              <a:rPr kumimoji="0" lang="es-PE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28/05/2019</a:t>
            </a:fld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00F24F-5495-4B09-A049-95491192650F}" type="slidenum">
              <a:rPr kumimoji="0" lang="es-PE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0515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7DC3C5-C09F-4CE1-A37E-33C14F8129EF}" type="datetimeFigureOut">
              <a:rPr kumimoji="0" lang="es-PE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28/05/2019</a:t>
            </a:fld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00F24F-5495-4B09-A049-95491192650F}" type="slidenum">
              <a:rPr kumimoji="0" lang="es-PE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9580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7DC3C5-C09F-4CE1-A37E-33C14F8129EF}" type="datetimeFigureOut">
              <a:rPr kumimoji="0" lang="es-PE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28/05/2019</a:t>
            </a:fld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00F24F-5495-4B09-A049-95491192650F}" type="slidenum">
              <a:rPr kumimoji="0" lang="es-PE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187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7DC3C5-C09F-4CE1-A37E-33C14F8129EF}" type="datetimeFigureOut">
              <a:rPr kumimoji="0" lang="es-PE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28/05/2019</a:t>
            </a:fld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00F24F-5495-4B09-A049-95491192650F}" type="slidenum">
              <a:rPr kumimoji="0" lang="es-PE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7924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7DC3C5-C09F-4CE1-A37E-33C14F8129EF}" type="datetimeFigureOut">
              <a:rPr kumimoji="0" lang="es-PE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28/05/2019</a:t>
            </a:fld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00F24F-5495-4B09-A049-95491192650F}" type="slidenum">
              <a:rPr kumimoji="0" lang="es-PE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3841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7DC3C5-C09F-4CE1-A37E-33C14F8129EF}" type="datetimeFigureOut">
              <a:rPr kumimoji="0" lang="es-PE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28/05/2019</a:t>
            </a:fld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00F24F-5495-4B09-A049-95491192650F}" type="slidenum">
              <a:rPr kumimoji="0" lang="es-PE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33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7DC3C5-C09F-4CE1-A37E-33C14F8129EF}" type="datetimeFigureOut">
              <a:rPr kumimoji="0" lang="es-PE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28/05/2019</a:t>
            </a:fld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00F24F-5495-4B09-A049-95491192650F}" type="slidenum">
              <a:rPr kumimoji="0" lang="es-PE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7422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7DC3C5-C09F-4CE1-A37E-33C14F8129EF}" type="datetimeFigureOut">
              <a:rPr kumimoji="0" lang="es-PE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28/05/2019</a:t>
            </a:fld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00F24F-5495-4B09-A049-95491192650F}" type="slidenum">
              <a:rPr kumimoji="0" lang="es-PE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4610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7DC3C5-C09F-4CE1-A37E-33C14F8129EF}" type="datetimeFigureOut">
              <a:rPr kumimoji="0" lang="es-PE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28/05/2019</a:t>
            </a:fld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00F24F-5495-4B09-A049-95491192650F}" type="slidenum">
              <a:rPr kumimoji="0" lang="es-PE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678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0" descr="logo_uni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3" y="127000"/>
            <a:ext cx="846667" cy="80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7" descr="inictel-d"/>
          <p:cNvPicPr>
            <a:picLocks noChangeAspect="1" noChangeArrowheads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1" y="165100"/>
            <a:ext cx="666751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8"/>
          <p:cNvSpPr txBox="1">
            <a:spLocks noChangeArrowheads="1"/>
          </p:cNvSpPr>
          <p:nvPr userDrawn="1"/>
        </p:nvSpPr>
        <p:spPr bwMode="auto">
          <a:xfrm>
            <a:off x="95251" y="447675"/>
            <a:ext cx="11811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PE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Garamond" pitchFamily="18" charset="0"/>
                <a:ea typeface="ＭＳ Ｐゴシック" pitchFamily="34" charset="-128"/>
                <a:cs typeface="+mn-cs"/>
              </a:rPr>
              <a:t>Instituto Nacional de Investigación y Capacitación de Telecomunicaciones</a:t>
            </a:r>
          </a:p>
        </p:txBody>
      </p:sp>
      <p:sp>
        <p:nvSpPr>
          <p:cNvPr id="10" name="Text Box 11"/>
          <p:cNvSpPr txBox="1">
            <a:spLocks noChangeArrowheads="1"/>
          </p:cNvSpPr>
          <p:nvPr userDrawn="1"/>
        </p:nvSpPr>
        <p:spPr bwMode="auto">
          <a:xfrm>
            <a:off x="0" y="142875"/>
            <a:ext cx="1190413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PE" sz="1600" b="0" i="0" u="none" strike="noStrike" kern="1200" cap="none" spc="0" normalizeH="0" baseline="0" noProof="0" smtClean="0">
                <a:ln>
                  <a:noFill/>
                </a:ln>
                <a:solidFill>
                  <a:srgbClr val="792D2B"/>
                </a:solidFill>
                <a:effectLst/>
                <a:uLnTx/>
                <a:uFillTx/>
                <a:latin typeface="Arial Black" pitchFamily="34" charset="0"/>
                <a:ea typeface="ＭＳ Ｐゴシック" pitchFamily="34" charset="-128"/>
                <a:cs typeface="+mn-cs"/>
              </a:rPr>
              <a:t>UNIVERSIDAD NACIONAL DE INGENIERIA</a:t>
            </a:r>
          </a:p>
        </p:txBody>
      </p:sp>
      <p:cxnSp>
        <p:nvCxnSpPr>
          <p:cNvPr id="11" name="10 Conector recto"/>
          <p:cNvCxnSpPr/>
          <p:nvPr userDrawn="1"/>
        </p:nvCxnSpPr>
        <p:spPr>
          <a:xfrm>
            <a:off x="1714501" y="785814"/>
            <a:ext cx="8572500" cy="158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 userDrawn="1"/>
        </p:nvCxnSpPr>
        <p:spPr>
          <a:xfrm>
            <a:off x="3119670" y="6669360"/>
            <a:ext cx="595266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12 CuadroTexto"/>
          <p:cNvSpPr txBox="1"/>
          <p:nvPr userDrawn="1"/>
        </p:nvSpPr>
        <p:spPr>
          <a:xfrm>
            <a:off x="3599723" y="6623774"/>
            <a:ext cx="37208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DIRECCIÓN DE INVESTIGACIÓN Y DESARROLLO TECNOLÓGICO</a:t>
            </a:r>
            <a:endParaRPr kumimoji="0" lang="es-PE" sz="11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8016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rxiv.org/abs/1406.2661" TargetMode="External"/><Relationship Id="rId4" Type="http://schemas.openxmlformats.org/officeDocument/2006/relationships/image" Target="../media/image20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tm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hyperlink" Target="https://arxiv.org/abs/1511.06434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11.07004" TargetMode="External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tm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fomoro.com/research/article/receptive-field-calculator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tm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28926887_Shadow_Detection_in_High-Resolution_Multispectral_Satellite_Imagery_Using_Generative_Adversarial_Networks" TargetMode="External"/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didt.inictel-uni.edu.pe/dataset/datasetshadow.hdf5" TargetMode="External"/><Relationship Id="rId4" Type="http://schemas.openxmlformats.org/officeDocument/2006/relationships/image" Target="../media/image48.tm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30927171_Shadow_Removal_in_High-Resolution_Satellite_Images_Using_Conditional_Generative_Adversarial_Networks_5th_International_Conference_SIMBig_2018_Lima_Peru_September_3-5_2018_Proceedings" TargetMode="External"/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tmp"/><Relationship Id="rId5" Type="http://schemas.openxmlformats.org/officeDocument/2006/relationships/image" Target="../media/image52.tmp"/><Relationship Id="rId4" Type="http://schemas.openxmlformats.org/officeDocument/2006/relationships/hyperlink" Target="http://didt.inictel-uni.edu.pe/dataset/datasetshadowcorrectioncolor3.hdf5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ffinelayer.com/pixsrv/" TargetMode="External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nashory/gans-awesome-applications" TargetMode="Externa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mp"/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tmp"/><Relationship Id="rId5" Type="http://schemas.openxmlformats.org/officeDocument/2006/relationships/image" Target="../media/image7.tmp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ctrTitle"/>
          </p:nvPr>
        </p:nvSpPr>
        <p:spPr>
          <a:xfrm>
            <a:off x="2707868" y="1159621"/>
            <a:ext cx="6858000" cy="792497"/>
          </a:xfrm>
        </p:spPr>
        <p:txBody>
          <a:bodyPr>
            <a:noAutofit/>
          </a:bodyPr>
          <a:lstStyle/>
          <a:p>
            <a:r>
              <a:rPr lang="es-PE" sz="3200" b="1" dirty="0" smtClean="0">
                <a:solidFill>
                  <a:srgbClr val="A5002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Deep </a:t>
            </a:r>
            <a:r>
              <a:rPr lang="es-PE" sz="3200" b="1" dirty="0" err="1" smtClean="0">
                <a:solidFill>
                  <a:srgbClr val="A5002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Learning</a:t>
            </a:r>
            <a:endParaRPr lang="es-PE" sz="3200" b="1" dirty="0">
              <a:solidFill>
                <a:srgbClr val="A5002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ubtítulo 2"/>
          <p:cNvSpPr>
            <a:spLocks noGrp="1"/>
          </p:cNvSpPr>
          <p:nvPr>
            <p:ph type="subTitle" idx="1"/>
          </p:nvPr>
        </p:nvSpPr>
        <p:spPr>
          <a:xfrm>
            <a:off x="1415859" y="6132512"/>
            <a:ext cx="3668111" cy="562574"/>
          </a:xfrm>
        </p:spPr>
        <p:txBody>
          <a:bodyPr>
            <a:noAutofit/>
          </a:bodyPr>
          <a:lstStyle/>
          <a:p>
            <a:pPr algn="l"/>
            <a:r>
              <a:rPr lang="es-PE" sz="1600" b="1" dirty="0">
                <a:solidFill>
                  <a:srgbClr val="002060"/>
                </a:solidFill>
              </a:rPr>
              <a:t>EXPOSITOR: </a:t>
            </a:r>
            <a:r>
              <a:rPr lang="es-PE" sz="1600" b="1" dirty="0" smtClean="0">
                <a:solidFill>
                  <a:srgbClr val="002060"/>
                </a:solidFill>
              </a:rPr>
              <a:t>Ing. Giorgio </a:t>
            </a:r>
            <a:r>
              <a:rPr lang="es-PE" sz="1600" b="1" dirty="0">
                <a:solidFill>
                  <a:srgbClr val="002060"/>
                </a:solidFill>
              </a:rPr>
              <a:t>Morales Luna</a:t>
            </a:r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8127737" y="6132512"/>
            <a:ext cx="1529239" cy="3258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PE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Junio </a:t>
            </a:r>
            <a:r>
              <a:rPr kumimoji="0" lang="es-PE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2018</a:t>
            </a:r>
          </a:p>
        </p:txBody>
      </p:sp>
      <p:sp>
        <p:nvSpPr>
          <p:cNvPr id="7" name="Subtítulo 2"/>
          <p:cNvSpPr txBox="1">
            <a:spLocks/>
          </p:cNvSpPr>
          <p:nvPr/>
        </p:nvSpPr>
        <p:spPr>
          <a:xfrm>
            <a:off x="3875973" y="5691352"/>
            <a:ext cx="4521795" cy="399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PE" sz="1800" b="1" i="1" u="none" strike="noStrike" kern="120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Día </a:t>
            </a:r>
            <a:r>
              <a:rPr kumimoji="0" lang="es-PE" sz="1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</a:t>
            </a:r>
            <a:endParaRPr kumimoji="0" lang="es-PE" sz="1800" b="1" i="1" u="none" strike="noStrike" kern="1200" cap="none" spc="0" normalizeH="0" baseline="0" noProof="0" dirty="0">
              <a:ln>
                <a:noFill/>
              </a:ln>
              <a:solidFill>
                <a:srgbClr val="A5002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PE" sz="1100" b="1" i="1" u="none" strike="noStrike" kern="0" cap="all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 Narrow" panose="020B0606020202030204" pitchFamily="34" charset="0"/>
              <a:ea typeface="+mn-ea"/>
              <a:cs typeface="Arial" pitchFamily="34" charset="0"/>
            </a:endParaRPr>
          </a:p>
        </p:txBody>
      </p:sp>
      <p:pic>
        <p:nvPicPr>
          <p:cNvPr id="17410" name="Picture 2" descr="Resultado de imagen para deep learning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973" y="2109679"/>
            <a:ext cx="4474429" cy="29829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13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634208" y="1507644"/>
            <a:ext cx="22154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5.4. Generator cost</a:t>
            </a:r>
            <a:endParaRPr lang="es-PE" sz="2000" dirty="0"/>
          </a:p>
        </p:txBody>
      </p:sp>
      <p:sp>
        <p:nvSpPr>
          <p:cNvPr id="3" name="Rectángulo 2"/>
          <p:cNvSpPr/>
          <p:nvPr/>
        </p:nvSpPr>
        <p:spPr>
          <a:xfrm>
            <a:off x="634208" y="2229596"/>
            <a:ext cx="3313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 smtClean="0"/>
              <a:t>Deben haber dos optimizaciones:</a:t>
            </a:r>
            <a:endParaRPr lang="es-P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ángulo 5"/>
              <p:cNvSpPr/>
              <p:nvPr/>
            </p:nvSpPr>
            <p:spPr>
              <a:xfrm>
                <a:off x="1067643" y="2797967"/>
                <a:ext cx="9630715" cy="6578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PE" dirty="0" smtClean="0"/>
                  <a:t>El discriminador quiere ser capaz de discriminar entre imágenes reales y </a:t>
                </a:r>
                <a:r>
                  <a:rPr lang="es-PE" dirty="0" err="1" smtClean="0"/>
                  <a:t>fake</a:t>
                </a:r>
                <a:r>
                  <a:rPr lang="es-PE" dirty="0" smtClean="0"/>
                  <a:t>, así que minimiza el costo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E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s-P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s-P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s-PE" dirty="0" smtClean="0"/>
                  <a:t>.</a:t>
                </a:r>
                <a:endParaRPr lang="es-PE" dirty="0"/>
              </a:p>
            </p:txBody>
          </p:sp>
        </mc:Choice>
        <mc:Fallback>
          <p:sp>
            <p:nvSpPr>
              <p:cNvPr id="6" name="Rectá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643" y="2797967"/>
                <a:ext cx="9630715" cy="657809"/>
              </a:xfrm>
              <a:prstGeom prst="rect">
                <a:avLst/>
              </a:prstGeom>
              <a:blipFill>
                <a:blip r:embed="rId2"/>
                <a:stretch>
                  <a:fillRect l="-380" t="-5556" b="-13889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ángulo 6"/>
          <p:cNvSpPr/>
          <p:nvPr/>
        </p:nvSpPr>
        <p:spPr>
          <a:xfrm>
            <a:off x="1067643" y="3591302"/>
            <a:ext cx="9630715" cy="380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El generador quiere confundir al discriminador: Maximiza el costo del discriminador.</a:t>
            </a:r>
            <a:endParaRPr lang="es-PE" dirty="0"/>
          </a:p>
        </p:txBody>
      </p:sp>
      <p:pic>
        <p:nvPicPr>
          <p:cNvPr id="5" name="Imagen 4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169" y="4311704"/>
            <a:ext cx="2112842" cy="516971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7274711" y="4385523"/>
            <a:ext cx="169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 smtClean="0"/>
              <a:t>Zero-Sum </a:t>
            </a:r>
            <a:r>
              <a:rPr lang="es-PE" dirty="0" err="1" smtClean="0"/>
              <a:t>Game</a:t>
            </a:r>
            <a:endParaRPr lang="es-PE" dirty="0"/>
          </a:p>
        </p:txBody>
      </p:sp>
      <p:pic>
        <p:nvPicPr>
          <p:cNvPr id="9" name="Imagen 8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642" y="5168268"/>
            <a:ext cx="5161709" cy="739565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693198" y="6062760"/>
            <a:ext cx="3195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 smtClean="0">
                <a:hlinkClick r:id="rId5"/>
              </a:rPr>
              <a:t>https://arxiv.org/abs/1406.2661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400488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634208" y="1507644"/>
            <a:ext cx="37421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5.5. </a:t>
            </a:r>
            <a:r>
              <a:rPr lang="en-US" sz="2000" b="1" dirty="0" err="1" smtClean="0">
                <a:solidFill>
                  <a:srgbClr val="C00000"/>
                </a:solidFill>
              </a:rPr>
              <a:t>Optimización</a:t>
            </a:r>
            <a:r>
              <a:rPr lang="en-US" sz="2000" b="1" dirty="0" smtClean="0">
                <a:solidFill>
                  <a:srgbClr val="C00000"/>
                </a:solidFill>
              </a:rPr>
              <a:t> (</a:t>
            </a:r>
            <a:r>
              <a:rPr lang="en-US" sz="2000" b="1" dirty="0" err="1" smtClean="0">
                <a:solidFill>
                  <a:srgbClr val="C00000"/>
                </a:solidFill>
              </a:rPr>
              <a:t>Pseudocódigo</a:t>
            </a:r>
            <a:r>
              <a:rPr lang="en-US" sz="2000" b="1" dirty="0" smtClean="0">
                <a:solidFill>
                  <a:srgbClr val="C00000"/>
                </a:solidFill>
              </a:rPr>
              <a:t>)</a:t>
            </a:r>
            <a:endParaRPr lang="es-PE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ángulo 2"/>
              <p:cNvSpPr/>
              <p:nvPr/>
            </p:nvSpPr>
            <p:spPr>
              <a:xfrm>
                <a:off x="1083209" y="2537244"/>
                <a:ext cx="6586227" cy="15145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PE" dirty="0" smtClean="0"/>
                  <a:t>While (no convergencia):</a:t>
                </a:r>
              </a:p>
              <a:p>
                <a:r>
                  <a:rPr lang="es-PE" dirty="0"/>
                  <a:t>	</a:t>
                </a:r>
                <a14:m>
                  <m:oMath xmlns:m="http://schemas.openxmlformats.org/officeDocument/2006/math">
                    <m:r>
                      <a:rPr lang="es-PE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s-PE" dirty="0" smtClean="0"/>
                  <a:t> = cargar un </a:t>
                </a:r>
                <a:r>
                  <a:rPr lang="es-PE" dirty="0" err="1" smtClean="0"/>
                  <a:t>batch</a:t>
                </a:r>
                <a:r>
                  <a:rPr lang="es-PE" dirty="0" smtClean="0"/>
                  <a:t> de imágenes reales</a:t>
                </a:r>
              </a:p>
              <a:p>
                <a:r>
                  <a:rPr lang="es-PE" dirty="0" smtClean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PE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PE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s-PE" dirty="0" smtClean="0"/>
                  <a:t> = </a:t>
                </a:r>
                <a:r>
                  <a:rPr lang="es-PE" dirty="0" err="1" smtClean="0"/>
                  <a:t>samplear</a:t>
                </a:r>
                <a:r>
                  <a:rPr lang="es-PE" dirty="0" smtClean="0"/>
                  <a:t> un </a:t>
                </a:r>
                <a:r>
                  <a:rPr lang="es-PE" dirty="0" err="1" smtClean="0"/>
                  <a:t>batch</a:t>
                </a:r>
                <a:r>
                  <a:rPr lang="es-PE" dirty="0" smtClean="0"/>
                  <a:t> de imágenes </a:t>
                </a:r>
                <a:r>
                  <a:rPr lang="es-PE" dirty="0" err="1" smtClean="0"/>
                  <a:t>fake</a:t>
                </a:r>
                <a:r>
                  <a:rPr lang="es-PE" dirty="0" smtClean="0"/>
                  <a:t> del generador (G)</a:t>
                </a:r>
              </a:p>
              <a:p>
                <a:r>
                  <a:rPr lang="es-PE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E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s-PE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s-P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E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s-PE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s-P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s-P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𝑙𝑒𝑎𝑟𝑛𝑖𝑛𝑔𝑟𝑎𝑡𝑒</m:t>
                    </m:r>
                    <m:r>
                      <a:rPr lang="es-P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s-P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s-PE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E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d>
                          <m:dPr>
                            <m:ctrlPr>
                              <a:rPr lang="es-PE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E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sup>
                    </m:sSup>
                    <m:r>
                      <a:rPr lang="es-P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s-P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s-PE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s-PE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es-PE" dirty="0" smtClean="0"/>
              </a:p>
              <a:p>
                <a:r>
                  <a:rPr lang="es-PE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E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s-PE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s-P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E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s-PE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s-P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s-P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𝑙𝑒𝑎𝑟𝑛𝑖𝑛𝑔𝑟𝑎𝑡𝑒</m:t>
                    </m:r>
                    <m:r>
                      <a:rPr lang="es-P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s-P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s-PE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E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d>
                          <m:dPr>
                            <m:ctrlPr>
                              <a:rPr lang="es-PE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E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</m:sup>
                    </m:sSup>
                    <m:r>
                      <a:rPr lang="es-P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s-P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s-PE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s-PE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endParaRPr lang="es-PE" dirty="0"/>
              </a:p>
            </p:txBody>
          </p:sp>
        </mc:Choice>
        <mc:Fallback>
          <p:sp>
            <p:nvSpPr>
              <p:cNvPr id="3" name="Rectá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209" y="2537244"/>
                <a:ext cx="6586227" cy="1514517"/>
              </a:xfrm>
              <a:prstGeom prst="rect">
                <a:avLst/>
              </a:prstGeom>
              <a:blipFill>
                <a:blip r:embed="rId2"/>
                <a:stretch>
                  <a:fillRect l="-833" t="-2008" b="-241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ángulo 1"/>
          <p:cNvSpPr/>
          <p:nvPr/>
        </p:nvSpPr>
        <p:spPr>
          <a:xfrm>
            <a:off x="1083209" y="4910763"/>
            <a:ext cx="9009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 smtClean="0"/>
              <a:t>En la práctica, algunas implementaciones actualizan el generador dos veces por cada actualización del discriminador</a:t>
            </a:r>
            <a:endParaRPr lang="es-P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ángulo 10"/>
              <p:cNvSpPr/>
              <p:nvPr/>
            </p:nvSpPr>
            <p:spPr>
              <a:xfrm>
                <a:off x="1958045" y="3978522"/>
                <a:ext cx="3883371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PE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s-PE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PE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PE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s-PE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s-PE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𝑙𝑒𝑎𝑟𝑛𝑖𝑛𝑔𝑟𝑎𝑡𝑒</m:t>
                      </m:r>
                      <m:r>
                        <a:rPr lang="es-PE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s-PE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s-PE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PE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d>
                            <m:dPr>
                              <m:ctrlPr>
                                <a:rPr lang="es-PE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PE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sup>
                      </m:sSup>
                      <m:r>
                        <a:rPr lang="es-PE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s-PE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s-PE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PE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s-PE" dirty="0"/>
              </a:p>
            </p:txBody>
          </p:sp>
        </mc:Choice>
        <mc:Fallback>
          <p:sp>
            <p:nvSpPr>
              <p:cNvPr id="11" name="Rectá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8045" y="3978522"/>
                <a:ext cx="3883371" cy="387927"/>
              </a:xfrm>
              <a:prstGeom prst="rect">
                <a:avLst/>
              </a:prstGeom>
              <a:blipFill>
                <a:blip r:embed="rId3"/>
                <a:stretch>
                  <a:fillRect b="-12698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6158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634208" y="1507644"/>
            <a:ext cx="36140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5.6. </a:t>
            </a:r>
            <a:r>
              <a:rPr lang="en-US" sz="2000" b="1" dirty="0" err="1" smtClean="0">
                <a:solidFill>
                  <a:srgbClr val="C00000"/>
                </a:solidFill>
              </a:rPr>
              <a:t>Problemas</a:t>
            </a:r>
            <a:r>
              <a:rPr lang="en-US" sz="2000" b="1" dirty="0" smtClean="0">
                <a:solidFill>
                  <a:srgbClr val="C00000"/>
                </a:solidFill>
              </a:rPr>
              <a:t> de </a:t>
            </a:r>
            <a:r>
              <a:rPr lang="en-US" sz="2000" b="1" dirty="0" err="1" smtClean="0">
                <a:solidFill>
                  <a:srgbClr val="C00000"/>
                </a:solidFill>
              </a:rPr>
              <a:t>Optimización</a:t>
            </a:r>
            <a:r>
              <a:rPr lang="en-US" sz="2000" b="1" dirty="0" smtClean="0">
                <a:solidFill>
                  <a:srgbClr val="C00000"/>
                </a:solidFill>
              </a:rPr>
              <a:t> </a:t>
            </a:r>
            <a:endParaRPr lang="es-PE" sz="2000" dirty="0"/>
          </a:p>
        </p:txBody>
      </p:sp>
      <p:sp>
        <p:nvSpPr>
          <p:cNvPr id="3" name="Rectángulo 2"/>
          <p:cNvSpPr/>
          <p:nvPr/>
        </p:nvSpPr>
        <p:spPr>
          <a:xfrm>
            <a:off x="634208" y="2332145"/>
            <a:ext cx="7051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 smtClean="0"/>
              <a:t>La función de costo desde la perspectiva del generador, es problemática:</a:t>
            </a:r>
            <a:endParaRPr lang="es-PE" dirty="0"/>
          </a:p>
        </p:txBody>
      </p:sp>
      <p:pic>
        <p:nvPicPr>
          <p:cNvPr id="4" name="Imagen 3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85" y="3125868"/>
            <a:ext cx="7732125" cy="123371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ángulo 6"/>
              <p:cNvSpPr/>
              <p:nvPr/>
            </p:nvSpPr>
            <p:spPr>
              <a:xfrm>
                <a:off x="634208" y="4783969"/>
                <a:ext cx="84827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PE" dirty="0" smtClean="0"/>
                  <a:t>El gradiente del primer término respecto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E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s-PE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s-PE" dirty="0" smtClean="0"/>
                  <a:t> es 0. Sólo el segundo término es relevante</a:t>
                </a:r>
                <a:endParaRPr lang="es-PE" dirty="0"/>
              </a:p>
            </p:txBody>
          </p:sp>
        </mc:Choice>
        <mc:Fallback>
          <p:sp>
            <p:nvSpPr>
              <p:cNvPr id="7" name="Rectá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08" y="4783969"/>
                <a:ext cx="8482771" cy="369332"/>
              </a:xfrm>
              <a:prstGeom prst="rect">
                <a:avLst/>
              </a:prstGeom>
              <a:blipFill>
                <a:blip r:embed="rId3"/>
                <a:stretch>
                  <a:fillRect l="-575" t="-10000" b="-26667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6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634208" y="1507644"/>
            <a:ext cx="36140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5.6. </a:t>
            </a:r>
            <a:r>
              <a:rPr lang="en-US" sz="2000" b="1" dirty="0" err="1" smtClean="0">
                <a:solidFill>
                  <a:srgbClr val="C00000"/>
                </a:solidFill>
              </a:rPr>
              <a:t>Problemas</a:t>
            </a:r>
            <a:r>
              <a:rPr lang="en-US" sz="2000" b="1" dirty="0" smtClean="0">
                <a:solidFill>
                  <a:srgbClr val="C00000"/>
                </a:solidFill>
              </a:rPr>
              <a:t> de </a:t>
            </a:r>
            <a:r>
              <a:rPr lang="en-US" sz="2000" b="1" dirty="0" err="1" smtClean="0">
                <a:solidFill>
                  <a:srgbClr val="C00000"/>
                </a:solidFill>
              </a:rPr>
              <a:t>Optimización</a:t>
            </a:r>
            <a:r>
              <a:rPr lang="en-US" sz="2000" b="1" dirty="0" smtClean="0">
                <a:solidFill>
                  <a:srgbClr val="C00000"/>
                </a:solidFill>
              </a:rPr>
              <a:t> </a:t>
            </a:r>
            <a:endParaRPr lang="es-PE" sz="2000" dirty="0"/>
          </a:p>
        </p:txBody>
      </p:sp>
      <p:sp>
        <p:nvSpPr>
          <p:cNvPr id="3" name="Rectángulo 2"/>
          <p:cNvSpPr/>
          <p:nvPr/>
        </p:nvSpPr>
        <p:spPr>
          <a:xfrm>
            <a:off x="634208" y="2332145"/>
            <a:ext cx="8861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Supongamos que el discriminador es muy bueno discriminando imágenes reales de </a:t>
            </a:r>
            <a:r>
              <a:rPr lang="es-PE" dirty="0" err="1" smtClean="0"/>
              <a:t>fakes</a:t>
            </a:r>
            <a:r>
              <a:rPr lang="es-PE" dirty="0" smtClean="0"/>
              <a:t>.</a:t>
            </a:r>
            <a:endParaRPr lang="es-P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ángulo 5"/>
              <p:cNvSpPr/>
              <p:nvPr/>
            </p:nvSpPr>
            <p:spPr>
              <a:xfrm>
                <a:off x="634208" y="2941202"/>
                <a:ext cx="37080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PE" dirty="0" smtClean="0"/>
                  <a:t>Entonces: </a:t>
                </a:r>
                <a14:m>
                  <m:oMath xmlns:m="http://schemas.openxmlformats.org/officeDocument/2006/math">
                    <m:r>
                      <a:rPr lang="es-P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s-P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E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P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E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E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s-PE" dirty="0" smtClean="0"/>
                  <a:t> es cercano a 0.</a:t>
                </a:r>
                <a:endParaRPr lang="es-PE" dirty="0"/>
              </a:p>
            </p:txBody>
          </p:sp>
        </mc:Choice>
        <mc:Fallback>
          <p:sp>
            <p:nvSpPr>
              <p:cNvPr id="6" name="Rectá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08" y="2941202"/>
                <a:ext cx="3708003" cy="369332"/>
              </a:xfrm>
              <a:prstGeom prst="rect">
                <a:avLst/>
              </a:prstGeom>
              <a:blipFill>
                <a:blip r:embed="rId2"/>
                <a:stretch>
                  <a:fillRect l="-987" t="-8197" r="-658" b="-2459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ángulo 1"/>
              <p:cNvSpPr/>
              <p:nvPr/>
            </p:nvSpPr>
            <p:spPr>
              <a:xfrm>
                <a:off x="634208" y="3550259"/>
                <a:ext cx="1056078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PE" b="0" dirty="0" smtClean="0"/>
                  <a:t>Mientras </a:t>
                </a:r>
                <a14:m>
                  <m:oMath xmlns:m="http://schemas.openxmlformats.org/officeDocument/2006/math">
                    <m:r>
                      <a:rPr lang="es-P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s-P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E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P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E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E" b="0" i="1" smtClean="0">
                        <a:latin typeface="Cambria Math" panose="02040503050406030204" pitchFamily="18" charset="0"/>
                      </a:rPr>
                      <m:t>))→0</m:t>
                    </m:r>
                  </m:oMath>
                </a14:m>
                <a:r>
                  <a:rPr lang="es-PE" dirty="0" smtClean="0"/>
                  <a:t>, la pendiente se hace cada vez más pequeña. Bueno para el discriminador, pero no para el generador que cambia en una dirección proporcional al gradiente.</a:t>
                </a:r>
                <a:endParaRPr lang="es-PE" dirty="0"/>
              </a:p>
            </p:txBody>
          </p:sp>
        </mc:Choice>
        <mc:Fallback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08" y="3550259"/>
                <a:ext cx="10560783" cy="646331"/>
              </a:xfrm>
              <a:prstGeom prst="rect">
                <a:avLst/>
              </a:prstGeom>
              <a:blipFill>
                <a:blip r:embed="rId3"/>
                <a:stretch>
                  <a:fillRect l="-346" t="-4717" b="-14151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ángulo 7"/>
          <p:cNvSpPr/>
          <p:nvPr/>
        </p:nvSpPr>
        <p:spPr>
          <a:xfrm>
            <a:off x="634208" y="4473451"/>
            <a:ext cx="105607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b="0" dirty="0" smtClean="0"/>
              <a:t>En conclusión, cuando el discriminador es muy bueno, el generador mejora su performance cada vez menos</a:t>
            </a:r>
            <a:r>
              <a:rPr lang="es-PE" dirty="0" smtClean="0"/>
              <a:t>.</a:t>
            </a:r>
            <a:endParaRPr lang="es-PE" dirty="0"/>
          </a:p>
        </p:txBody>
      </p:sp>
      <p:sp>
        <p:nvSpPr>
          <p:cNvPr id="5" name="Rectángulo 4"/>
          <p:cNvSpPr/>
          <p:nvPr/>
        </p:nvSpPr>
        <p:spPr>
          <a:xfrm>
            <a:off x="634208" y="5119644"/>
            <a:ext cx="99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srgbClr val="C00000"/>
                </a:solidFill>
              </a:rPr>
              <a:t>Solución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34208" y="5581171"/>
            <a:ext cx="54128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b="0" dirty="0" smtClean="0"/>
              <a:t>Usar una función de costo distinta para el generador.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Invertir el objetivo del generador.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239509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2" grpId="0"/>
      <p:bldP spid="8" grpId="0"/>
      <p:bldP spid="5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634208" y="1507644"/>
            <a:ext cx="36140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5.6. </a:t>
            </a:r>
            <a:r>
              <a:rPr lang="en-US" sz="2000" b="1" dirty="0" err="1" smtClean="0">
                <a:solidFill>
                  <a:srgbClr val="C00000"/>
                </a:solidFill>
              </a:rPr>
              <a:t>Problemas</a:t>
            </a:r>
            <a:r>
              <a:rPr lang="en-US" sz="2000" b="1" dirty="0" smtClean="0">
                <a:solidFill>
                  <a:srgbClr val="C00000"/>
                </a:solidFill>
              </a:rPr>
              <a:t> de </a:t>
            </a:r>
            <a:r>
              <a:rPr lang="en-US" sz="2000" b="1" dirty="0" err="1" smtClean="0">
                <a:solidFill>
                  <a:srgbClr val="C00000"/>
                </a:solidFill>
              </a:rPr>
              <a:t>Optimización</a:t>
            </a:r>
            <a:r>
              <a:rPr lang="en-US" sz="2000" b="1" dirty="0" smtClean="0">
                <a:solidFill>
                  <a:srgbClr val="C00000"/>
                </a:solidFill>
              </a:rPr>
              <a:t> </a:t>
            </a:r>
            <a:endParaRPr lang="es-PE" sz="2000" dirty="0"/>
          </a:p>
        </p:txBody>
      </p:sp>
      <p:sp>
        <p:nvSpPr>
          <p:cNvPr id="10" name="Rectángulo 9"/>
          <p:cNvSpPr/>
          <p:nvPr/>
        </p:nvSpPr>
        <p:spPr>
          <a:xfrm>
            <a:off x="634208" y="2332145"/>
            <a:ext cx="11086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En vez de considerar un target 0 (t = 0) para </a:t>
            </a:r>
            <a:r>
              <a:rPr lang="es-PE" dirty="0" err="1" smtClean="0"/>
              <a:t>imágene</a:t>
            </a:r>
            <a:r>
              <a:rPr lang="es-PE" dirty="0" smtClean="0"/>
              <a:t> </a:t>
            </a:r>
            <a:r>
              <a:rPr lang="es-PE" dirty="0" err="1" smtClean="0"/>
              <a:t>fakes</a:t>
            </a:r>
            <a:r>
              <a:rPr lang="es-PE" dirty="0" smtClean="0"/>
              <a:t>, el generador considerará que dicho target sea 1 (t = 1).</a:t>
            </a:r>
            <a:endParaRPr lang="es-P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ángulo 10"/>
              <p:cNvSpPr/>
              <p:nvPr/>
            </p:nvSpPr>
            <p:spPr>
              <a:xfrm>
                <a:off x="634208" y="4916357"/>
                <a:ext cx="1111768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PE" dirty="0" smtClean="0"/>
                  <a:t>Tiene sentido porque el término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PE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s-PE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s-P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E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P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E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E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s-PE" dirty="0" smtClean="0"/>
                  <a:t> corresponde al costo cuando el target t = 1.</a:t>
                </a:r>
                <a:endParaRPr lang="es-PE" dirty="0"/>
              </a:p>
            </p:txBody>
          </p:sp>
        </mc:Choice>
        <mc:Fallback>
          <p:sp>
            <p:nvSpPr>
              <p:cNvPr id="11" name="Rectá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08" y="4916357"/>
                <a:ext cx="11117684" cy="369332"/>
              </a:xfrm>
              <a:prstGeom prst="rect">
                <a:avLst/>
              </a:prstGeom>
              <a:blipFill>
                <a:blip r:embed="rId2"/>
                <a:stretch>
                  <a:fillRect l="-329" t="-8197" b="-2459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upo 6"/>
          <p:cNvGrpSpPr/>
          <p:nvPr/>
        </p:nvGrpSpPr>
        <p:grpSpPr>
          <a:xfrm>
            <a:off x="3072236" y="3125868"/>
            <a:ext cx="5251369" cy="1233710"/>
            <a:chOff x="3166239" y="2877673"/>
            <a:chExt cx="5251369" cy="1233710"/>
          </a:xfrm>
        </p:grpSpPr>
        <p:pic>
          <p:nvPicPr>
            <p:cNvPr id="4" name="Imagen 3" descr="Recorte de pantalla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6239" y="3063739"/>
              <a:ext cx="5251369" cy="866513"/>
            </a:xfrm>
            <a:prstGeom prst="rect">
              <a:avLst/>
            </a:prstGeom>
          </p:spPr>
        </p:pic>
        <p:pic>
          <p:nvPicPr>
            <p:cNvPr id="12" name="Imagen 11" descr="Recorte de pantalla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91" r="41557"/>
            <a:stretch/>
          </p:blipFill>
          <p:spPr>
            <a:xfrm>
              <a:off x="5306939" y="2877673"/>
              <a:ext cx="367470" cy="12337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563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634208" y="1507644"/>
            <a:ext cx="2586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5.7. </a:t>
            </a:r>
            <a:r>
              <a:rPr lang="en-US" sz="2000" b="1" dirty="0" err="1" smtClean="0">
                <a:solidFill>
                  <a:srgbClr val="C00000"/>
                </a:solidFill>
              </a:rPr>
              <a:t>Diagrama</a:t>
            </a:r>
            <a:r>
              <a:rPr lang="en-US" sz="2000" b="1" dirty="0" smtClean="0">
                <a:solidFill>
                  <a:srgbClr val="C00000"/>
                </a:solidFill>
              </a:rPr>
              <a:t> de </a:t>
            </a:r>
            <a:r>
              <a:rPr lang="en-US" sz="2000" b="1" dirty="0" err="1" smtClean="0">
                <a:solidFill>
                  <a:srgbClr val="C00000"/>
                </a:solidFill>
              </a:rPr>
              <a:t>flujo</a:t>
            </a:r>
            <a:r>
              <a:rPr lang="en-US" sz="2000" b="1" dirty="0" smtClean="0">
                <a:solidFill>
                  <a:srgbClr val="C00000"/>
                </a:solidFill>
              </a:rPr>
              <a:t> </a:t>
            </a:r>
            <a:endParaRPr lang="es-PE" sz="2000" dirty="0"/>
          </a:p>
        </p:txBody>
      </p:sp>
      <p:pic>
        <p:nvPicPr>
          <p:cNvPr id="2" name="Imagen 1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69" y="2214550"/>
            <a:ext cx="10451526" cy="401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2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634208" y="1507644"/>
            <a:ext cx="14235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5.8. DCGAN</a:t>
            </a:r>
            <a:endParaRPr lang="es-PE" sz="2000" dirty="0"/>
          </a:p>
        </p:txBody>
      </p:sp>
      <p:sp>
        <p:nvSpPr>
          <p:cNvPr id="4" name="Rectángulo 3"/>
          <p:cNvSpPr/>
          <p:nvPr/>
        </p:nvSpPr>
        <p:spPr>
          <a:xfrm>
            <a:off x="634208" y="2332145"/>
            <a:ext cx="100703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Hasta ahora sabemos que tenemos 2 redes neuronales, pero no sabemos qué estructura deben tener.</a:t>
            </a:r>
            <a:endParaRPr lang="es-PE" dirty="0"/>
          </a:p>
        </p:txBody>
      </p:sp>
      <p:sp>
        <p:nvSpPr>
          <p:cNvPr id="5" name="Rectángulo 4"/>
          <p:cNvSpPr/>
          <p:nvPr/>
        </p:nvSpPr>
        <p:spPr>
          <a:xfrm>
            <a:off x="634209" y="3001619"/>
            <a:ext cx="113400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El 2015 se diseñó un tipo eficiente de GAN llamada DCGAN (Deep </a:t>
            </a:r>
            <a:r>
              <a:rPr lang="es-PE" dirty="0" err="1" smtClean="0"/>
              <a:t>Convolutional</a:t>
            </a:r>
            <a:r>
              <a:rPr lang="es-PE" dirty="0" smtClean="0"/>
              <a:t> GAN). Muchos modelos actuales están basados en este diseño</a:t>
            </a:r>
            <a:endParaRPr lang="es-PE" dirty="0"/>
          </a:p>
        </p:txBody>
      </p:sp>
      <p:sp>
        <p:nvSpPr>
          <p:cNvPr id="3" name="Rectángulo 2"/>
          <p:cNvSpPr/>
          <p:nvPr/>
        </p:nvSpPr>
        <p:spPr>
          <a:xfrm>
            <a:off x="918782" y="3763426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 smtClean="0">
                <a:hlinkClick r:id="rId2"/>
              </a:rPr>
              <a:t>https://arxiv.org/abs/1511.06434</a:t>
            </a:r>
            <a:endParaRPr lang="es-PE" dirty="0"/>
          </a:p>
        </p:txBody>
      </p:sp>
      <p:sp>
        <p:nvSpPr>
          <p:cNvPr id="7" name="Rectángulo 6"/>
          <p:cNvSpPr/>
          <p:nvPr/>
        </p:nvSpPr>
        <p:spPr>
          <a:xfrm>
            <a:off x="634209" y="4364511"/>
            <a:ext cx="1134007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Características:</a:t>
            </a:r>
          </a:p>
          <a:p>
            <a:endParaRPr lang="es-PE" dirty="0" smtClean="0"/>
          </a:p>
          <a:p>
            <a:pPr marL="539750" indent="-269875">
              <a:buFont typeface="Wingdings" panose="05000000000000000000" pitchFamily="2" charset="2"/>
              <a:buChar char="ü"/>
            </a:pPr>
            <a:r>
              <a:rPr lang="es-PE" dirty="0" err="1" smtClean="0"/>
              <a:t>Batch-normalization</a:t>
            </a:r>
            <a:r>
              <a:rPr lang="es-PE" dirty="0" smtClean="0"/>
              <a:t>.</a:t>
            </a:r>
          </a:p>
          <a:p>
            <a:pPr marL="539750" indent="-269875">
              <a:buFont typeface="Wingdings" panose="05000000000000000000" pitchFamily="2" charset="2"/>
              <a:buChar char="ü"/>
            </a:pPr>
            <a:r>
              <a:rPr lang="es-PE" dirty="0" err="1" smtClean="0"/>
              <a:t>All-convolutional</a:t>
            </a:r>
            <a:r>
              <a:rPr lang="es-PE" dirty="0" smtClean="0"/>
              <a:t> </a:t>
            </a:r>
            <a:r>
              <a:rPr lang="es-PE" dirty="0" err="1" smtClean="0"/>
              <a:t>network</a:t>
            </a:r>
            <a:r>
              <a:rPr lang="es-PE" dirty="0" smtClean="0"/>
              <a:t> (no </a:t>
            </a:r>
            <a:r>
              <a:rPr lang="es-PE" dirty="0" err="1" smtClean="0"/>
              <a:t>pooling</a:t>
            </a:r>
            <a:r>
              <a:rPr lang="es-PE" dirty="0" smtClean="0"/>
              <a:t>).</a:t>
            </a:r>
          </a:p>
          <a:p>
            <a:pPr marL="539750" indent="-269875">
              <a:buFont typeface="Wingdings" panose="05000000000000000000" pitchFamily="2" charset="2"/>
              <a:buChar char="ü"/>
            </a:pPr>
            <a:r>
              <a:rPr lang="es-PE" dirty="0" smtClean="0"/>
              <a:t>Optimizador Adam.</a:t>
            </a:r>
          </a:p>
          <a:p>
            <a:pPr marL="539750" indent="-269875">
              <a:buFont typeface="Wingdings" panose="05000000000000000000" pitchFamily="2" charset="2"/>
              <a:buChar char="ü"/>
            </a:pPr>
            <a:r>
              <a:rPr lang="es-PE" dirty="0" err="1" smtClean="0"/>
              <a:t>Leaky-ReLU</a:t>
            </a:r>
            <a:r>
              <a:rPr lang="es-PE" dirty="0" smtClean="0"/>
              <a:t>.</a:t>
            </a:r>
            <a:endParaRPr lang="es-PE" dirty="0"/>
          </a:p>
        </p:txBody>
      </p:sp>
      <p:pic>
        <p:nvPicPr>
          <p:cNvPr id="6" name="Imagen 5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491" y="4501197"/>
            <a:ext cx="4451796" cy="184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66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634208" y="1507644"/>
            <a:ext cx="14235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5.8. DCGAN</a:t>
            </a:r>
            <a:endParaRPr lang="es-PE" sz="2000" dirty="0"/>
          </a:p>
        </p:txBody>
      </p:sp>
      <p:sp>
        <p:nvSpPr>
          <p:cNvPr id="2" name="Rectángulo 1"/>
          <p:cNvSpPr/>
          <p:nvPr/>
        </p:nvSpPr>
        <p:spPr>
          <a:xfrm>
            <a:off x="1787890" y="2523069"/>
            <a:ext cx="1205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srgbClr val="C00000"/>
                </a:solidFill>
              </a:rPr>
              <a:t>Generador</a:t>
            </a:r>
            <a:endParaRPr lang="es-PE" dirty="0"/>
          </a:p>
        </p:txBody>
      </p:sp>
      <p:pic>
        <p:nvPicPr>
          <p:cNvPr id="6" name="Imagen 5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71" y="1907754"/>
            <a:ext cx="4846817" cy="4441281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1787890" y="4504268"/>
            <a:ext cx="1521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srgbClr val="C00000"/>
                </a:solidFill>
              </a:rPr>
              <a:t>Discriminador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33828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634208" y="1507644"/>
            <a:ext cx="76992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5.9. Image-to-image translation with Conditional Adversarial Networks</a:t>
            </a:r>
            <a:endParaRPr lang="es-PE" sz="2000" dirty="0"/>
          </a:p>
        </p:txBody>
      </p:sp>
      <p:pic>
        <p:nvPicPr>
          <p:cNvPr id="3" name="Imagen 2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463" y="2134691"/>
            <a:ext cx="8307387" cy="3953734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634208" y="6252454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 smtClean="0">
                <a:hlinkClick r:id="rId3"/>
              </a:rPr>
              <a:t>https://arxiv.org/abs/1611.07004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1012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634208" y="1507644"/>
            <a:ext cx="76992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5.9. Image-to-image translation with Conditional Adversarial Networks</a:t>
            </a:r>
            <a:endParaRPr lang="es-PE" sz="2000" dirty="0"/>
          </a:p>
        </p:txBody>
      </p:sp>
      <p:pic>
        <p:nvPicPr>
          <p:cNvPr id="2" name="Imagen 1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941" y="4736509"/>
            <a:ext cx="5067447" cy="873204"/>
          </a:xfrm>
          <a:prstGeom prst="rect">
            <a:avLst/>
          </a:prstGeom>
        </p:spPr>
      </p:pic>
      <p:pic>
        <p:nvPicPr>
          <p:cNvPr id="5" name="Imagen 4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634" y="2833111"/>
            <a:ext cx="4906060" cy="952633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958948" y="2416550"/>
            <a:ext cx="1930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GAN </a:t>
            </a:r>
            <a:r>
              <a:rPr lang="en-US" b="1" dirty="0" err="1" smtClean="0">
                <a:solidFill>
                  <a:srgbClr val="C00000"/>
                </a:solidFill>
              </a:rPr>
              <a:t>convencional</a:t>
            </a:r>
            <a:endParaRPr lang="es-PE" dirty="0"/>
          </a:p>
        </p:txBody>
      </p:sp>
      <p:sp>
        <p:nvSpPr>
          <p:cNvPr id="8" name="Rectángulo 7"/>
          <p:cNvSpPr/>
          <p:nvPr/>
        </p:nvSpPr>
        <p:spPr>
          <a:xfrm>
            <a:off x="958948" y="4052846"/>
            <a:ext cx="1767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GAN </a:t>
            </a:r>
            <a:r>
              <a:rPr lang="en-US" b="1" dirty="0" err="1" smtClean="0">
                <a:solidFill>
                  <a:srgbClr val="C00000"/>
                </a:solidFill>
              </a:rPr>
              <a:t>condicional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02541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2175154" y="2929629"/>
            <a:ext cx="7469486" cy="69451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rgbClr val="C00000"/>
                </a:solidFill>
              </a:rPr>
              <a:t>5. Generative Adversarial Networks (GANs)</a:t>
            </a:r>
            <a:endParaRPr lang="es-PE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15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634208" y="1507644"/>
            <a:ext cx="76992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5.9. Image-to-image translation with Conditional Adversarial Networks</a:t>
            </a:r>
            <a:endParaRPr lang="es-PE" sz="2000" dirty="0"/>
          </a:p>
        </p:txBody>
      </p:sp>
      <p:pic>
        <p:nvPicPr>
          <p:cNvPr id="3" name="Imagen 2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50" y="3531837"/>
            <a:ext cx="1848108" cy="2486372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634208" y="2304297"/>
            <a:ext cx="28952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600" dirty="0" smtClean="0"/>
              <a:t>Ejemplo de </a:t>
            </a:r>
            <a:r>
              <a:rPr lang="es-PE" sz="1600" dirty="0" err="1" smtClean="0"/>
              <a:t>dataset</a:t>
            </a:r>
            <a:r>
              <a:rPr lang="es-PE" sz="1600" dirty="0" smtClean="0"/>
              <a:t>. Input: Imagen en blanco y negro. Target: Versión </a:t>
            </a:r>
            <a:r>
              <a:rPr lang="es-PE" sz="1600" dirty="0" err="1" smtClean="0"/>
              <a:t>colorizada</a:t>
            </a:r>
            <a:endParaRPr lang="es-PE" sz="1600" dirty="0"/>
          </a:p>
        </p:txBody>
      </p:sp>
      <p:sp>
        <p:nvSpPr>
          <p:cNvPr id="11" name="Rectángulo 10"/>
          <p:cNvSpPr/>
          <p:nvPr/>
        </p:nvSpPr>
        <p:spPr>
          <a:xfrm>
            <a:off x="3896882" y="2311830"/>
            <a:ext cx="34012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600" dirty="0" smtClean="0"/>
              <a:t>El generador en este caso trata de aprender cómo colorear una imagen en blanco y negro:</a:t>
            </a:r>
            <a:endParaRPr lang="es-PE" sz="1600" dirty="0"/>
          </a:p>
        </p:txBody>
      </p:sp>
      <p:pic>
        <p:nvPicPr>
          <p:cNvPr id="12" name="Imagen 11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732" y="3332858"/>
            <a:ext cx="1092248" cy="3031386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7565476" y="2237940"/>
            <a:ext cx="44413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400" dirty="0" smtClean="0"/>
              <a:t>El discriminador observa los intentos de </a:t>
            </a:r>
            <a:r>
              <a:rPr lang="es-PE" sz="1400" dirty="0" err="1" smtClean="0"/>
              <a:t>colorización</a:t>
            </a:r>
            <a:r>
              <a:rPr lang="es-PE" sz="1400" dirty="0" smtClean="0"/>
              <a:t> del generador y trata de aprender a distinguir la diferencia entre las </a:t>
            </a:r>
            <a:r>
              <a:rPr lang="es-PE" sz="1400" dirty="0" err="1" smtClean="0"/>
              <a:t>colorizaciones</a:t>
            </a:r>
            <a:r>
              <a:rPr lang="es-PE" sz="1400" dirty="0" smtClean="0"/>
              <a:t> generadas y la imagen coloreada verdadera proporcionada en el </a:t>
            </a:r>
            <a:r>
              <a:rPr lang="es-PE" sz="1400" dirty="0" err="1" smtClean="0"/>
              <a:t>dataset</a:t>
            </a:r>
            <a:r>
              <a:rPr lang="es-PE" sz="1400" dirty="0" smtClean="0"/>
              <a:t>.</a:t>
            </a:r>
            <a:endParaRPr lang="es-PE" sz="1400" dirty="0"/>
          </a:p>
        </p:txBody>
      </p:sp>
      <p:pic>
        <p:nvPicPr>
          <p:cNvPr id="14" name="Imagen 13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346" y="3255946"/>
            <a:ext cx="3333429" cy="334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42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634208" y="1507644"/>
            <a:ext cx="76992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5.9. Image-to-image translation with Conditional Adversarial Networks</a:t>
            </a:r>
            <a:endParaRPr lang="es-PE" sz="2000" dirty="0"/>
          </a:p>
        </p:txBody>
      </p:sp>
      <p:sp>
        <p:nvSpPr>
          <p:cNvPr id="7" name="Rectángulo 6"/>
          <p:cNvSpPr/>
          <p:nvPr/>
        </p:nvSpPr>
        <p:spPr>
          <a:xfrm>
            <a:off x="702574" y="2426302"/>
            <a:ext cx="2422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Generator architecture</a:t>
            </a:r>
            <a:endParaRPr lang="es-PE" dirty="0"/>
          </a:p>
        </p:txBody>
      </p:sp>
      <p:pic>
        <p:nvPicPr>
          <p:cNvPr id="3" name="Imagen 2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584" y="3028958"/>
            <a:ext cx="5464872" cy="275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46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634208" y="1507644"/>
            <a:ext cx="76992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5.9. Image-to-image translation with Conditional Adversarial Networks</a:t>
            </a:r>
            <a:endParaRPr lang="es-PE" sz="2000" dirty="0"/>
          </a:p>
        </p:txBody>
      </p:sp>
      <p:sp>
        <p:nvSpPr>
          <p:cNvPr id="9" name="Rectángulo 8"/>
          <p:cNvSpPr/>
          <p:nvPr/>
        </p:nvSpPr>
        <p:spPr>
          <a:xfrm>
            <a:off x="634208" y="2298115"/>
            <a:ext cx="2422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Generator architecture</a:t>
            </a:r>
            <a:endParaRPr lang="es-PE" dirty="0"/>
          </a:p>
        </p:txBody>
      </p:sp>
      <p:pic>
        <p:nvPicPr>
          <p:cNvPr id="2" name="Imagen 1" descr="Recorte de pantalla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890" y="2208243"/>
            <a:ext cx="7725853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95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634208" y="1507644"/>
            <a:ext cx="76992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5.9. Image-to-image translation with Conditional Adversarial Networks</a:t>
            </a:r>
            <a:endParaRPr lang="es-PE" sz="2000" dirty="0"/>
          </a:p>
        </p:txBody>
      </p:sp>
      <p:sp>
        <p:nvSpPr>
          <p:cNvPr id="9" name="Rectángulo 8"/>
          <p:cNvSpPr/>
          <p:nvPr/>
        </p:nvSpPr>
        <p:spPr>
          <a:xfrm>
            <a:off x="634208" y="2298115"/>
            <a:ext cx="2422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Generator architecture</a:t>
            </a:r>
            <a:endParaRPr lang="es-PE" dirty="0"/>
          </a:p>
        </p:txBody>
      </p:sp>
      <p:pic>
        <p:nvPicPr>
          <p:cNvPr id="3" name="Imagen 2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780" y="3173762"/>
            <a:ext cx="8763453" cy="251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62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634208" y="1507644"/>
            <a:ext cx="76992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5.9. Image-to-image translation with Conditional Adversarial Networks</a:t>
            </a:r>
            <a:endParaRPr lang="es-PE" sz="2000" dirty="0"/>
          </a:p>
        </p:txBody>
      </p:sp>
      <p:sp>
        <p:nvSpPr>
          <p:cNvPr id="7" name="Rectángulo 6"/>
          <p:cNvSpPr/>
          <p:nvPr/>
        </p:nvSpPr>
        <p:spPr>
          <a:xfrm>
            <a:off x="766551" y="2192804"/>
            <a:ext cx="371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Markovian Discriminator (</a:t>
            </a:r>
            <a:r>
              <a:rPr lang="en-US" b="1" dirty="0" err="1" smtClean="0">
                <a:solidFill>
                  <a:srgbClr val="C00000"/>
                </a:solidFill>
              </a:rPr>
              <a:t>PatchGAN</a:t>
            </a:r>
            <a:r>
              <a:rPr lang="en-US" b="1" dirty="0" smtClean="0">
                <a:solidFill>
                  <a:srgbClr val="C00000"/>
                </a:solidFill>
              </a:rPr>
              <a:t>)</a:t>
            </a:r>
            <a:endParaRPr lang="es-PE" dirty="0"/>
          </a:p>
        </p:txBody>
      </p:sp>
      <p:sp>
        <p:nvSpPr>
          <p:cNvPr id="5" name="Rectángulo 4"/>
          <p:cNvSpPr/>
          <p:nvPr/>
        </p:nvSpPr>
        <p:spPr>
          <a:xfrm>
            <a:off x="766551" y="2736141"/>
            <a:ext cx="11099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 smtClean="0"/>
              <a:t>Para comparar con mayor detalle las imágenes originales y las producidas por el generador, es mejor hacerlo localmente; es decir a la escala de “</a:t>
            </a:r>
            <a:r>
              <a:rPr lang="es-PE" dirty="0" err="1" smtClean="0"/>
              <a:t>patches</a:t>
            </a:r>
            <a:r>
              <a:rPr lang="es-PE" dirty="0" smtClean="0"/>
              <a:t>”.</a:t>
            </a:r>
            <a:endParaRPr lang="es-PE" dirty="0"/>
          </a:p>
        </p:txBody>
      </p:sp>
      <p:pic>
        <p:nvPicPr>
          <p:cNvPr id="2" name="Imagen 1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52" y="3889208"/>
            <a:ext cx="3972670" cy="188944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766551" y="3889208"/>
            <a:ext cx="549445" cy="5802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2893030" y="3898189"/>
            <a:ext cx="549445" cy="5802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ángulo 8"/>
          <p:cNvSpPr/>
          <p:nvPr/>
        </p:nvSpPr>
        <p:spPr>
          <a:xfrm>
            <a:off x="1321560" y="3889642"/>
            <a:ext cx="549445" cy="5802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3442474" y="3898624"/>
            <a:ext cx="549445" cy="5802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6" name="Imagen 5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393" y="4315584"/>
            <a:ext cx="6992326" cy="1105054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5338983" y="5696977"/>
            <a:ext cx="606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 smtClean="0">
                <a:hlinkClick r:id="rId4"/>
              </a:rPr>
              <a:t>https://fomoro.com/research/article/receptive-field-calculator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268964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634208" y="1507644"/>
            <a:ext cx="76992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5.9. Image-to-image translation with Conditional Adversarial Networks</a:t>
            </a:r>
            <a:endParaRPr lang="es-PE" sz="2000" dirty="0"/>
          </a:p>
        </p:txBody>
      </p:sp>
      <p:sp>
        <p:nvSpPr>
          <p:cNvPr id="7" name="Rectángulo 6"/>
          <p:cNvSpPr/>
          <p:nvPr/>
        </p:nvSpPr>
        <p:spPr>
          <a:xfrm>
            <a:off x="766551" y="2192804"/>
            <a:ext cx="3349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srgbClr val="C00000"/>
                </a:solidFill>
              </a:rPr>
              <a:t>Entrenamiento</a:t>
            </a:r>
            <a:r>
              <a:rPr lang="en-US" b="1" dirty="0" smtClean="0">
                <a:solidFill>
                  <a:srgbClr val="C00000"/>
                </a:solidFill>
              </a:rPr>
              <a:t> del </a:t>
            </a:r>
            <a:r>
              <a:rPr lang="en-US" b="1" dirty="0" err="1" smtClean="0">
                <a:solidFill>
                  <a:srgbClr val="C00000"/>
                </a:solidFill>
              </a:rPr>
              <a:t>Discriminador</a:t>
            </a:r>
            <a:endParaRPr lang="es-PE" dirty="0"/>
          </a:p>
        </p:txBody>
      </p:sp>
      <p:pic>
        <p:nvPicPr>
          <p:cNvPr id="3" name="Imagen 2" descr="Recorte de pantalla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6"/>
          <a:stretch/>
        </p:blipFill>
        <p:spPr>
          <a:xfrm>
            <a:off x="3107966" y="2529555"/>
            <a:ext cx="6083088" cy="408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634208" y="1507644"/>
            <a:ext cx="76992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5.9. Image-to-image translation with Conditional Adversarial Networks</a:t>
            </a:r>
            <a:endParaRPr lang="es-PE" sz="2000" dirty="0"/>
          </a:p>
        </p:txBody>
      </p:sp>
      <p:sp>
        <p:nvSpPr>
          <p:cNvPr id="7" name="Rectángulo 6"/>
          <p:cNvSpPr/>
          <p:nvPr/>
        </p:nvSpPr>
        <p:spPr>
          <a:xfrm>
            <a:off x="766551" y="2192804"/>
            <a:ext cx="3033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srgbClr val="C00000"/>
                </a:solidFill>
              </a:rPr>
              <a:t>Entrenamiento</a:t>
            </a:r>
            <a:r>
              <a:rPr lang="en-US" b="1" dirty="0" smtClean="0">
                <a:solidFill>
                  <a:srgbClr val="C00000"/>
                </a:solidFill>
              </a:rPr>
              <a:t> del </a:t>
            </a:r>
            <a:r>
              <a:rPr lang="en-US" b="1" dirty="0" err="1" smtClean="0">
                <a:solidFill>
                  <a:srgbClr val="C00000"/>
                </a:solidFill>
              </a:rPr>
              <a:t>Generador</a:t>
            </a:r>
            <a:endParaRPr lang="es-PE" dirty="0"/>
          </a:p>
        </p:txBody>
      </p:sp>
      <p:pic>
        <p:nvPicPr>
          <p:cNvPr id="2" name="Imagen 1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52" y="2562136"/>
            <a:ext cx="6798633" cy="3975397"/>
          </a:xfrm>
          <a:prstGeom prst="rect">
            <a:avLst/>
          </a:prstGeom>
        </p:spPr>
      </p:pic>
      <p:pic>
        <p:nvPicPr>
          <p:cNvPr id="4" name="Imagen 3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269" y="3042933"/>
            <a:ext cx="3405074" cy="488691"/>
          </a:xfrm>
          <a:prstGeom prst="rect">
            <a:avLst/>
          </a:prstGeom>
        </p:spPr>
      </p:pic>
      <p:pic>
        <p:nvPicPr>
          <p:cNvPr id="5" name="Imagen 4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436" y="5644186"/>
            <a:ext cx="5420481" cy="628738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4244568" y="4495088"/>
            <a:ext cx="1173466" cy="7093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ángulo 8"/>
          <p:cNvSpPr/>
          <p:nvPr/>
        </p:nvSpPr>
        <p:spPr>
          <a:xfrm>
            <a:off x="7345266" y="2932627"/>
            <a:ext cx="3644625" cy="7093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Elipse 5"/>
          <p:cNvSpPr/>
          <p:nvPr/>
        </p:nvSpPr>
        <p:spPr>
          <a:xfrm>
            <a:off x="5272754" y="5759866"/>
            <a:ext cx="333287" cy="35037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Rectángulo 11"/>
          <p:cNvSpPr/>
          <p:nvPr/>
        </p:nvSpPr>
        <p:spPr>
          <a:xfrm>
            <a:off x="6684436" y="5563623"/>
            <a:ext cx="5386951" cy="7093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41520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6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634208" y="1507644"/>
            <a:ext cx="45194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5.10. Shadow segmentation using </a:t>
            </a:r>
            <a:r>
              <a:rPr lang="en-US" sz="2000" b="1" dirty="0" err="1" smtClean="0">
                <a:solidFill>
                  <a:srgbClr val="C00000"/>
                </a:solidFill>
              </a:rPr>
              <a:t>cGANs</a:t>
            </a:r>
            <a:endParaRPr lang="es-PE" sz="2000" dirty="0"/>
          </a:p>
        </p:txBody>
      </p:sp>
      <p:sp>
        <p:nvSpPr>
          <p:cNvPr id="7" name="Rectángulo 6"/>
          <p:cNvSpPr/>
          <p:nvPr/>
        </p:nvSpPr>
        <p:spPr>
          <a:xfrm>
            <a:off x="634208" y="2184258"/>
            <a:ext cx="2823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srgbClr val="C00000"/>
                </a:solidFill>
              </a:rPr>
              <a:t>Esquema</a:t>
            </a:r>
            <a:r>
              <a:rPr lang="en-US" b="1" dirty="0" smtClean="0">
                <a:solidFill>
                  <a:srgbClr val="C00000"/>
                </a:solidFill>
              </a:rPr>
              <a:t> de </a:t>
            </a:r>
            <a:r>
              <a:rPr lang="en-US" b="1" dirty="0" err="1" smtClean="0">
                <a:solidFill>
                  <a:srgbClr val="C00000"/>
                </a:solidFill>
              </a:rPr>
              <a:t>Entrenamiento</a:t>
            </a:r>
            <a:endParaRPr lang="es-PE" dirty="0"/>
          </a:p>
        </p:txBody>
      </p:sp>
      <p:pic>
        <p:nvPicPr>
          <p:cNvPr id="10" name="Imagen 9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54" y="2657351"/>
            <a:ext cx="4936274" cy="3410340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634208" y="6067691"/>
            <a:ext cx="118015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600" dirty="0" smtClean="0">
                <a:hlinkClick r:id="rId3"/>
              </a:rPr>
              <a:t>https://www.researchgate.net/publication/328926887_Shadow_Detection_in_High-Resolution_Multispectral_Satellite_Imagery_Using_Generative_Adversarial_Networks</a:t>
            </a:r>
            <a:endParaRPr lang="es-PE" sz="1600" dirty="0"/>
          </a:p>
        </p:txBody>
      </p:sp>
      <p:sp>
        <p:nvSpPr>
          <p:cNvPr id="14" name="Rectángulo 13"/>
          <p:cNvSpPr/>
          <p:nvPr/>
        </p:nvSpPr>
        <p:spPr>
          <a:xfrm>
            <a:off x="6751573" y="2184258"/>
            <a:ext cx="919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Dataset</a:t>
            </a:r>
            <a:endParaRPr lang="es-PE" dirty="0"/>
          </a:p>
        </p:txBody>
      </p:sp>
      <p:pic>
        <p:nvPicPr>
          <p:cNvPr id="13" name="Imagen 12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573" y="2846778"/>
            <a:ext cx="4598148" cy="2366156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6307166" y="5212934"/>
            <a:ext cx="5672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 smtClean="0">
                <a:hlinkClick r:id="rId5"/>
              </a:rPr>
              <a:t>http://didt.inictel-uni.edu.pe/dataset/datasetshadow.hdf5</a:t>
            </a:r>
            <a:r>
              <a:rPr lang="es-PE" dirty="0" smtClean="0"/>
              <a:t> 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31174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634208" y="1507644"/>
            <a:ext cx="45194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5.10. Shadow segmentation using </a:t>
            </a:r>
            <a:r>
              <a:rPr lang="en-US" sz="2000" b="1" dirty="0" err="1" smtClean="0">
                <a:solidFill>
                  <a:srgbClr val="C00000"/>
                </a:solidFill>
              </a:rPr>
              <a:t>cGANs</a:t>
            </a:r>
            <a:endParaRPr lang="es-PE" sz="2000" dirty="0"/>
          </a:p>
        </p:txBody>
      </p:sp>
      <p:sp>
        <p:nvSpPr>
          <p:cNvPr id="7" name="Rectángulo 6"/>
          <p:cNvSpPr/>
          <p:nvPr/>
        </p:nvSpPr>
        <p:spPr>
          <a:xfrm>
            <a:off x="634208" y="2184258"/>
            <a:ext cx="1205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srgbClr val="C00000"/>
                </a:solidFill>
              </a:rPr>
              <a:t>Generador</a:t>
            </a:r>
            <a:endParaRPr lang="es-PE" dirty="0"/>
          </a:p>
        </p:txBody>
      </p:sp>
      <p:sp>
        <p:nvSpPr>
          <p:cNvPr id="14" name="Rectángulo 13"/>
          <p:cNvSpPr/>
          <p:nvPr/>
        </p:nvSpPr>
        <p:spPr>
          <a:xfrm>
            <a:off x="6751573" y="2184258"/>
            <a:ext cx="1521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srgbClr val="C00000"/>
                </a:solidFill>
              </a:rPr>
              <a:t>Discriminador</a:t>
            </a:r>
            <a:endParaRPr lang="es-PE" dirty="0"/>
          </a:p>
        </p:txBody>
      </p:sp>
      <p:pic>
        <p:nvPicPr>
          <p:cNvPr id="2" name="Imagen 1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725" y="3026646"/>
            <a:ext cx="3700925" cy="2878497"/>
          </a:xfrm>
          <a:prstGeom prst="rect">
            <a:avLst/>
          </a:prstGeom>
        </p:spPr>
      </p:pic>
      <p:pic>
        <p:nvPicPr>
          <p:cNvPr id="3" name="Imagen 2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760" y="3414159"/>
            <a:ext cx="4921319" cy="164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27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634208" y="1507644"/>
            <a:ext cx="45194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5.10. Shadow segmentation using </a:t>
            </a:r>
            <a:r>
              <a:rPr lang="en-US" sz="2000" b="1" dirty="0" err="1" smtClean="0">
                <a:solidFill>
                  <a:srgbClr val="C00000"/>
                </a:solidFill>
              </a:rPr>
              <a:t>cGANs</a:t>
            </a:r>
            <a:endParaRPr lang="es-PE" sz="2000" dirty="0"/>
          </a:p>
        </p:txBody>
      </p:sp>
      <p:sp>
        <p:nvSpPr>
          <p:cNvPr id="7" name="Rectángulo 6"/>
          <p:cNvSpPr/>
          <p:nvPr/>
        </p:nvSpPr>
        <p:spPr>
          <a:xfrm>
            <a:off x="634208" y="2184258"/>
            <a:ext cx="2823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srgbClr val="C00000"/>
                </a:solidFill>
              </a:rPr>
              <a:t>Esquema</a:t>
            </a:r>
            <a:r>
              <a:rPr lang="en-US" b="1" dirty="0" smtClean="0">
                <a:solidFill>
                  <a:srgbClr val="C00000"/>
                </a:solidFill>
              </a:rPr>
              <a:t> de </a:t>
            </a:r>
            <a:r>
              <a:rPr lang="en-US" b="1" dirty="0" err="1" smtClean="0">
                <a:solidFill>
                  <a:srgbClr val="C00000"/>
                </a:solidFill>
              </a:rPr>
              <a:t>Entrenamiento</a:t>
            </a:r>
            <a:endParaRPr lang="es-PE" dirty="0"/>
          </a:p>
        </p:txBody>
      </p:sp>
      <p:sp>
        <p:nvSpPr>
          <p:cNvPr id="14" name="Rectángulo 13"/>
          <p:cNvSpPr/>
          <p:nvPr/>
        </p:nvSpPr>
        <p:spPr>
          <a:xfrm>
            <a:off x="6706674" y="1695502"/>
            <a:ext cx="919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Dataset</a:t>
            </a:r>
            <a:endParaRPr lang="es-PE" dirty="0"/>
          </a:p>
        </p:txBody>
      </p:sp>
      <p:pic>
        <p:nvPicPr>
          <p:cNvPr id="2" name="Imagen 1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08" y="2553590"/>
            <a:ext cx="5487149" cy="3497751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634208" y="6051341"/>
            <a:ext cx="111846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400" dirty="0" smtClean="0">
                <a:hlinkClick r:id="rId3"/>
              </a:rPr>
              <a:t>https://www.researchgate.net/publication/330927171_Shadow_Removal_in_High-Resolution_Satellite_Images_Using_Conditional_Generative_Adversarial_Networks_5th_International_Conference_SIMBig_2018_Lima_Peru_September_3-5_2018_Proceedings</a:t>
            </a:r>
            <a:endParaRPr lang="es-PE" sz="1400" dirty="0"/>
          </a:p>
        </p:txBody>
      </p:sp>
      <p:sp>
        <p:nvSpPr>
          <p:cNvPr id="4" name="Rectángulo 3"/>
          <p:cNvSpPr/>
          <p:nvPr/>
        </p:nvSpPr>
        <p:spPr>
          <a:xfrm>
            <a:off x="6429356" y="5452833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PE" sz="1600" dirty="0" smtClean="0">
                <a:hlinkClick r:id="rId4"/>
              </a:rPr>
              <a:t>http://didt.inictel-uni.edu.pe/dataset/datasetshadowcorrectioncolor3.hdf5</a:t>
            </a:r>
            <a:r>
              <a:rPr lang="es-PE" sz="1600" dirty="0" smtClean="0"/>
              <a:t> </a:t>
            </a:r>
            <a:endParaRPr lang="es-PE" sz="1600" dirty="0"/>
          </a:p>
        </p:txBody>
      </p:sp>
      <p:pic>
        <p:nvPicPr>
          <p:cNvPr id="5" name="Imagen 4" descr="Recorte de pantal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674" y="2183177"/>
            <a:ext cx="5112160" cy="1390013"/>
          </a:xfrm>
          <a:prstGeom prst="rect">
            <a:avLst/>
          </a:prstGeom>
        </p:spPr>
      </p:pic>
      <p:pic>
        <p:nvPicPr>
          <p:cNvPr id="6" name="Imagen 5" descr="Recorte de pantalla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674" y="3691533"/>
            <a:ext cx="4706506" cy="179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768374" y="1303656"/>
            <a:ext cx="19689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5.1. </a:t>
            </a:r>
            <a:r>
              <a:rPr lang="en-US" sz="2000" b="1" dirty="0" err="1" smtClean="0">
                <a:solidFill>
                  <a:srgbClr val="C00000"/>
                </a:solidFill>
              </a:rPr>
              <a:t>Aplicaciones</a:t>
            </a:r>
            <a:endParaRPr lang="es-PE" sz="2000" dirty="0"/>
          </a:p>
        </p:txBody>
      </p:sp>
      <p:sp>
        <p:nvSpPr>
          <p:cNvPr id="2" name="Rectángulo 1"/>
          <p:cNvSpPr/>
          <p:nvPr/>
        </p:nvSpPr>
        <p:spPr>
          <a:xfrm>
            <a:off x="768374" y="2055005"/>
            <a:ext cx="1780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Super-resolution</a:t>
            </a:r>
            <a:endParaRPr lang="es-PE" dirty="0"/>
          </a:p>
        </p:txBody>
      </p:sp>
      <p:grpSp>
        <p:nvGrpSpPr>
          <p:cNvPr id="11" name="Grupo 10"/>
          <p:cNvGrpSpPr/>
          <p:nvPr/>
        </p:nvGrpSpPr>
        <p:grpSpPr>
          <a:xfrm>
            <a:off x="794732" y="2554104"/>
            <a:ext cx="4053526" cy="2681063"/>
            <a:chOff x="856327" y="2377748"/>
            <a:chExt cx="3172544" cy="2090735"/>
          </a:xfrm>
        </p:grpSpPr>
        <p:pic>
          <p:nvPicPr>
            <p:cNvPr id="3" name="Imagen 2" descr="Recorte de pantalla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327" y="2646020"/>
              <a:ext cx="3010320" cy="1514686"/>
            </a:xfrm>
            <a:prstGeom prst="rect">
              <a:avLst/>
            </a:prstGeom>
          </p:spPr>
        </p:pic>
        <p:sp>
          <p:nvSpPr>
            <p:cNvPr id="6" name="Rectángulo 5"/>
            <p:cNvSpPr/>
            <p:nvPr/>
          </p:nvSpPr>
          <p:spPr>
            <a:xfrm>
              <a:off x="856327" y="4160706"/>
              <a:ext cx="6286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sz="1400" dirty="0" smtClean="0"/>
                <a:t>16x16</a:t>
              </a:r>
              <a:endParaRPr lang="es-PE" sz="1400" dirty="0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1617373" y="4160706"/>
              <a:ext cx="70564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sz="1400" dirty="0" err="1" smtClean="0"/>
                <a:t>Bicubic</a:t>
              </a:r>
              <a:endParaRPr lang="es-PE" sz="1400" dirty="0"/>
            </a:p>
          </p:txBody>
        </p:sp>
        <p:sp>
          <p:nvSpPr>
            <p:cNvPr id="9" name="Rectángulo 8"/>
            <p:cNvSpPr/>
            <p:nvPr/>
          </p:nvSpPr>
          <p:spPr>
            <a:xfrm>
              <a:off x="2455363" y="4160705"/>
              <a:ext cx="51809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sz="1400" dirty="0" smtClean="0"/>
                <a:t>GAN</a:t>
              </a:r>
              <a:endParaRPr lang="es-PE" sz="1400" dirty="0"/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2973454" y="4159736"/>
              <a:ext cx="105541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sz="1400" dirty="0" err="1" smtClean="0"/>
                <a:t>Groun</a:t>
              </a:r>
              <a:r>
                <a:rPr lang="es-PE" sz="1400" dirty="0" smtClean="0"/>
                <a:t> </a:t>
              </a:r>
              <a:r>
                <a:rPr lang="es-PE" sz="1400" dirty="0" err="1" smtClean="0"/>
                <a:t>truth</a:t>
              </a:r>
              <a:endParaRPr lang="es-PE" sz="1400" dirty="0"/>
            </a:p>
          </p:txBody>
        </p:sp>
        <p:sp>
          <p:nvSpPr>
            <p:cNvPr id="12" name="Rectángulo 11"/>
            <p:cNvSpPr/>
            <p:nvPr/>
          </p:nvSpPr>
          <p:spPr>
            <a:xfrm>
              <a:off x="1792902" y="2377749"/>
              <a:ext cx="3545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sz="1400" dirty="0" smtClean="0"/>
                <a:t>x4</a:t>
              </a:r>
              <a:endParaRPr lang="es-PE" sz="1400" dirty="0"/>
            </a:p>
          </p:txBody>
        </p:sp>
        <p:sp>
          <p:nvSpPr>
            <p:cNvPr id="13" name="Rectángulo 12"/>
            <p:cNvSpPr/>
            <p:nvPr/>
          </p:nvSpPr>
          <p:spPr>
            <a:xfrm>
              <a:off x="2571970" y="2377748"/>
              <a:ext cx="3545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sz="1400" dirty="0" smtClean="0"/>
                <a:t>x4</a:t>
              </a:r>
              <a:endParaRPr lang="es-PE" sz="1400" dirty="0"/>
            </a:p>
          </p:txBody>
        </p:sp>
        <p:sp>
          <p:nvSpPr>
            <p:cNvPr id="14" name="Rectángulo 13"/>
            <p:cNvSpPr/>
            <p:nvPr/>
          </p:nvSpPr>
          <p:spPr>
            <a:xfrm>
              <a:off x="3307953" y="2388375"/>
              <a:ext cx="3545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sz="1400" dirty="0" smtClean="0"/>
                <a:t>x4</a:t>
              </a:r>
              <a:endParaRPr lang="es-PE" sz="1400" dirty="0"/>
            </a:p>
          </p:txBody>
        </p:sp>
      </p:grpSp>
      <p:sp>
        <p:nvSpPr>
          <p:cNvPr id="16" name="Rectángulo 15"/>
          <p:cNvSpPr/>
          <p:nvPr/>
        </p:nvSpPr>
        <p:spPr>
          <a:xfrm>
            <a:off x="5373734" y="2055005"/>
            <a:ext cx="17236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Domain transfer</a:t>
            </a:r>
            <a:endParaRPr lang="es-PE" dirty="0"/>
          </a:p>
        </p:txBody>
      </p:sp>
      <p:sp>
        <p:nvSpPr>
          <p:cNvPr id="17" name="Rectángulo 16"/>
          <p:cNvSpPr/>
          <p:nvPr/>
        </p:nvSpPr>
        <p:spPr>
          <a:xfrm>
            <a:off x="7369904" y="2306121"/>
            <a:ext cx="2711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600" dirty="0">
                <a:hlinkClick r:id="rId3"/>
              </a:rPr>
              <a:t>https://affinelayer.com/pixsrv/</a:t>
            </a:r>
            <a:endParaRPr lang="es-PE" sz="1600" dirty="0"/>
          </a:p>
        </p:txBody>
      </p:sp>
      <p:pic>
        <p:nvPicPr>
          <p:cNvPr id="1028" name="Picture 4" descr="https://github.com/phillipi/pix2pix/raw/master/imgs/example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734" y="2792636"/>
            <a:ext cx="6036620" cy="222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ángulo 19"/>
          <p:cNvSpPr/>
          <p:nvPr/>
        </p:nvSpPr>
        <p:spPr>
          <a:xfrm>
            <a:off x="768374" y="5414084"/>
            <a:ext cx="8077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i="1" dirty="0" smtClean="0"/>
              <a:t>“La idea más interesante en los últimos 10 años de Machine </a:t>
            </a:r>
            <a:r>
              <a:rPr lang="es-PE" i="1" dirty="0" err="1" smtClean="0"/>
              <a:t>Learning</a:t>
            </a:r>
            <a:r>
              <a:rPr lang="es-PE" i="1" dirty="0" smtClean="0"/>
              <a:t>” – </a:t>
            </a:r>
            <a:r>
              <a:rPr lang="es-PE" i="1" dirty="0" err="1" smtClean="0"/>
              <a:t>Yann</a:t>
            </a:r>
            <a:r>
              <a:rPr lang="es-PE" i="1" dirty="0" smtClean="0"/>
              <a:t> </a:t>
            </a:r>
            <a:r>
              <a:rPr lang="es-PE" i="1" dirty="0" err="1" smtClean="0"/>
              <a:t>LeCun</a:t>
            </a:r>
            <a:endParaRPr lang="es-PE" i="1" dirty="0"/>
          </a:p>
        </p:txBody>
      </p:sp>
      <p:sp>
        <p:nvSpPr>
          <p:cNvPr id="22" name="Rectángulo 21"/>
          <p:cNvSpPr/>
          <p:nvPr/>
        </p:nvSpPr>
        <p:spPr>
          <a:xfrm>
            <a:off x="794732" y="6026191"/>
            <a:ext cx="5489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>
                <a:hlinkClick r:id="rId5"/>
              </a:rPr>
              <a:t>https://github.com/nashory/gans-awesome-applications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94996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634208" y="1507644"/>
            <a:ext cx="39261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5.10. Shadow removal using </a:t>
            </a:r>
            <a:r>
              <a:rPr lang="en-US" sz="2000" b="1" dirty="0" err="1" smtClean="0">
                <a:solidFill>
                  <a:srgbClr val="C00000"/>
                </a:solidFill>
              </a:rPr>
              <a:t>cGANs</a:t>
            </a:r>
            <a:endParaRPr lang="es-PE" sz="2000" dirty="0"/>
          </a:p>
        </p:txBody>
      </p:sp>
      <p:sp>
        <p:nvSpPr>
          <p:cNvPr id="7" name="Rectángulo 6"/>
          <p:cNvSpPr/>
          <p:nvPr/>
        </p:nvSpPr>
        <p:spPr>
          <a:xfrm>
            <a:off x="634208" y="2184258"/>
            <a:ext cx="1205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srgbClr val="C00000"/>
                </a:solidFill>
              </a:rPr>
              <a:t>Generador</a:t>
            </a:r>
            <a:endParaRPr lang="es-PE" dirty="0"/>
          </a:p>
        </p:txBody>
      </p:sp>
      <p:sp>
        <p:nvSpPr>
          <p:cNvPr id="14" name="Rectángulo 13"/>
          <p:cNvSpPr/>
          <p:nvPr/>
        </p:nvSpPr>
        <p:spPr>
          <a:xfrm>
            <a:off x="6751573" y="2184258"/>
            <a:ext cx="1521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srgbClr val="C00000"/>
                </a:solidFill>
              </a:rPr>
              <a:t>Discriminador</a:t>
            </a:r>
            <a:endParaRPr lang="es-PE" dirty="0"/>
          </a:p>
        </p:txBody>
      </p:sp>
      <p:pic>
        <p:nvPicPr>
          <p:cNvPr id="4" name="Imagen 3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08" y="2830094"/>
            <a:ext cx="5218302" cy="3688532"/>
          </a:xfrm>
          <a:prstGeom prst="rect">
            <a:avLst/>
          </a:prstGeom>
        </p:spPr>
      </p:pic>
      <p:pic>
        <p:nvPicPr>
          <p:cNvPr id="5" name="Imagen 4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332" y="3232378"/>
            <a:ext cx="5725324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5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625663" y="1346771"/>
            <a:ext cx="1227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srgbClr val="C00000"/>
                </a:solidFill>
              </a:rPr>
              <a:t>Resultados</a:t>
            </a:r>
            <a:endParaRPr lang="es-PE" dirty="0"/>
          </a:p>
        </p:txBody>
      </p:sp>
      <p:pic>
        <p:nvPicPr>
          <p:cNvPr id="2" name="Imagen 1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248" y="913570"/>
            <a:ext cx="5458587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6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634208" y="1507644"/>
            <a:ext cx="39261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5.10. Shadow removal using </a:t>
            </a:r>
            <a:r>
              <a:rPr lang="en-US" sz="2000" b="1" dirty="0" err="1" smtClean="0">
                <a:solidFill>
                  <a:srgbClr val="C00000"/>
                </a:solidFill>
              </a:rPr>
              <a:t>cGANs</a:t>
            </a:r>
            <a:endParaRPr lang="es-PE" sz="2000" dirty="0"/>
          </a:p>
        </p:txBody>
      </p:sp>
      <p:sp>
        <p:nvSpPr>
          <p:cNvPr id="8" name="Rectángulo 7"/>
          <p:cNvSpPr/>
          <p:nvPr/>
        </p:nvSpPr>
        <p:spPr>
          <a:xfrm>
            <a:off x="634208" y="2184258"/>
            <a:ext cx="3065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srgbClr val="C00000"/>
                </a:solidFill>
              </a:rPr>
              <a:t>Eliminación</a:t>
            </a:r>
            <a:r>
              <a:rPr lang="en-US" b="1" dirty="0" smtClean="0">
                <a:solidFill>
                  <a:srgbClr val="C00000"/>
                </a:solidFill>
              </a:rPr>
              <a:t> de </a:t>
            </a:r>
            <a:r>
              <a:rPr lang="en-US" b="1" dirty="0" err="1" smtClean="0">
                <a:solidFill>
                  <a:srgbClr val="C00000"/>
                </a:solidFill>
              </a:rPr>
              <a:t>sombras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reales</a:t>
            </a:r>
            <a:endParaRPr lang="es-PE" dirty="0"/>
          </a:p>
        </p:txBody>
      </p:sp>
      <p:pic>
        <p:nvPicPr>
          <p:cNvPr id="2" name="Imagen 1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583" y="2718459"/>
            <a:ext cx="6252967" cy="348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2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625663" y="1346771"/>
            <a:ext cx="1227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srgbClr val="C00000"/>
                </a:solidFill>
              </a:rPr>
              <a:t>Resultados</a:t>
            </a:r>
            <a:endParaRPr lang="es-PE" dirty="0"/>
          </a:p>
        </p:txBody>
      </p:sp>
      <p:pic>
        <p:nvPicPr>
          <p:cNvPr id="3" name="Imagen 2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359" y="875465"/>
            <a:ext cx="5477639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06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615974" y="1608456"/>
            <a:ext cx="23646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5.2. </a:t>
            </a:r>
            <a:r>
              <a:rPr lang="en-US" sz="2000" b="1" dirty="0" err="1" smtClean="0">
                <a:solidFill>
                  <a:srgbClr val="C00000"/>
                </a:solidFill>
              </a:rPr>
              <a:t>Funcionamiento</a:t>
            </a:r>
            <a:endParaRPr lang="es-PE" sz="2000" dirty="0"/>
          </a:p>
        </p:txBody>
      </p:sp>
      <p:sp>
        <p:nvSpPr>
          <p:cNvPr id="4" name="Rectángulo redondeado 3"/>
          <p:cNvSpPr/>
          <p:nvPr/>
        </p:nvSpPr>
        <p:spPr>
          <a:xfrm>
            <a:off x="4356100" y="2273300"/>
            <a:ext cx="2717800" cy="11557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2000" b="1" dirty="0" err="1" smtClean="0"/>
              <a:t>Generator</a:t>
            </a:r>
            <a:r>
              <a:rPr lang="es-PE" sz="2000" b="1" dirty="0" smtClean="0"/>
              <a:t> Network</a:t>
            </a:r>
            <a:endParaRPr lang="es-PE" sz="2000" b="1" dirty="0"/>
          </a:p>
        </p:txBody>
      </p:sp>
      <p:sp>
        <p:nvSpPr>
          <p:cNvPr id="19" name="Rectángulo redondeado 18"/>
          <p:cNvSpPr/>
          <p:nvPr/>
        </p:nvSpPr>
        <p:spPr>
          <a:xfrm>
            <a:off x="4356100" y="4356100"/>
            <a:ext cx="2717800" cy="11557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2000" b="1" dirty="0" err="1" smtClean="0"/>
              <a:t>Discriminator</a:t>
            </a:r>
            <a:r>
              <a:rPr lang="es-PE" sz="2000" b="1" dirty="0" smtClean="0"/>
              <a:t> Network</a:t>
            </a:r>
            <a:endParaRPr lang="es-PE" sz="2000" b="1" dirty="0"/>
          </a:p>
        </p:txBody>
      </p:sp>
      <p:sp>
        <p:nvSpPr>
          <p:cNvPr id="5" name="Flecha curvada hacia la izquierda 4"/>
          <p:cNvSpPr/>
          <p:nvPr/>
        </p:nvSpPr>
        <p:spPr>
          <a:xfrm>
            <a:off x="7188200" y="2851150"/>
            <a:ext cx="622300" cy="225425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7924800" y="3793609"/>
            <a:ext cx="2243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 err="1" smtClean="0"/>
              <a:t>Fool</a:t>
            </a:r>
            <a:r>
              <a:rPr lang="es-PE" dirty="0" smtClean="0"/>
              <a:t> </a:t>
            </a:r>
            <a:r>
              <a:rPr lang="es-PE" dirty="0" err="1" smtClean="0"/>
              <a:t>the</a:t>
            </a:r>
            <a:r>
              <a:rPr lang="es-PE" dirty="0" smtClean="0"/>
              <a:t> </a:t>
            </a:r>
            <a:r>
              <a:rPr lang="es-PE" dirty="0" err="1" smtClean="0"/>
              <a:t>discriminator</a:t>
            </a:r>
            <a:endParaRPr lang="es-PE" dirty="0"/>
          </a:p>
        </p:txBody>
      </p:sp>
      <p:sp>
        <p:nvSpPr>
          <p:cNvPr id="22" name="Flecha curvada hacia la izquierda 21"/>
          <p:cNvSpPr/>
          <p:nvPr/>
        </p:nvSpPr>
        <p:spPr>
          <a:xfrm rot="10800000">
            <a:off x="3619500" y="2765425"/>
            <a:ext cx="622300" cy="225425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1505843" y="3707884"/>
            <a:ext cx="211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 smtClean="0"/>
              <a:t>Try </a:t>
            </a:r>
            <a:r>
              <a:rPr lang="es-PE" dirty="0" err="1" smtClean="0"/>
              <a:t>not</a:t>
            </a:r>
            <a:r>
              <a:rPr lang="es-PE" dirty="0" smtClean="0"/>
              <a:t> to be </a:t>
            </a:r>
            <a:r>
              <a:rPr lang="es-PE" dirty="0" err="1" smtClean="0"/>
              <a:t>fooled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0403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615974" y="1494156"/>
            <a:ext cx="23646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5.2. </a:t>
            </a:r>
            <a:r>
              <a:rPr lang="en-US" sz="2000" b="1" dirty="0" err="1" smtClean="0">
                <a:solidFill>
                  <a:srgbClr val="C00000"/>
                </a:solidFill>
              </a:rPr>
              <a:t>Funcionamiento</a:t>
            </a:r>
            <a:endParaRPr lang="es-PE" sz="2000" dirty="0"/>
          </a:p>
        </p:txBody>
      </p:sp>
      <p:pic>
        <p:nvPicPr>
          <p:cNvPr id="2" name="Imagen 1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397" y="2640326"/>
            <a:ext cx="9552803" cy="3783751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615974" y="2082630"/>
            <a:ext cx="997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 smtClean="0"/>
              <a:t>Analogía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56893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615974" y="1494156"/>
            <a:ext cx="25657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5.3. Discriminator cost</a:t>
            </a:r>
            <a:endParaRPr lang="es-PE" sz="2000" dirty="0"/>
          </a:p>
        </p:txBody>
      </p:sp>
      <p:sp>
        <p:nvSpPr>
          <p:cNvPr id="3" name="Rectángulo 2"/>
          <p:cNvSpPr/>
          <p:nvPr/>
        </p:nvSpPr>
        <p:spPr>
          <a:xfrm>
            <a:off x="615974" y="2158830"/>
            <a:ext cx="2828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Aprendizaje supervisado.</a:t>
            </a:r>
          </a:p>
        </p:txBody>
      </p:sp>
      <p:sp>
        <p:nvSpPr>
          <p:cNvPr id="4" name="Rectángulo 3"/>
          <p:cNvSpPr/>
          <p:nvPr/>
        </p:nvSpPr>
        <p:spPr>
          <a:xfrm>
            <a:off x="615974" y="26613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Clasifica imágenes como “reales” o “falsas” (</a:t>
            </a:r>
            <a:r>
              <a:rPr lang="es-PE" dirty="0" err="1"/>
              <a:t>fake</a:t>
            </a:r>
            <a:r>
              <a:rPr lang="es-PE" dirty="0" smtClean="0"/>
              <a:t>).</a:t>
            </a:r>
            <a:endParaRPr lang="es-PE" dirty="0"/>
          </a:p>
        </p:txBody>
      </p:sp>
      <p:sp>
        <p:nvSpPr>
          <p:cNvPr id="5" name="Rectángulo 4"/>
          <p:cNvSpPr/>
          <p:nvPr/>
        </p:nvSpPr>
        <p:spPr>
          <a:xfrm>
            <a:off x="615974" y="3163840"/>
            <a:ext cx="4621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2 </a:t>
            </a:r>
            <a:r>
              <a:rPr lang="es-PE" dirty="0" smtClean="0"/>
              <a:t>distintas etiquetas -&gt; Clasificación Binaria. </a:t>
            </a:r>
            <a:endParaRPr lang="es-PE" dirty="0"/>
          </a:p>
        </p:txBody>
      </p:sp>
      <p:sp>
        <p:nvSpPr>
          <p:cNvPr id="6" name="Rectángulo 5"/>
          <p:cNvSpPr/>
          <p:nvPr/>
        </p:nvSpPr>
        <p:spPr>
          <a:xfrm>
            <a:off x="615974" y="3666345"/>
            <a:ext cx="41069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Función de costo: </a:t>
            </a:r>
            <a:r>
              <a:rPr lang="es-PE" dirty="0" err="1" smtClean="0"/>
              <a:t>Binary</a:t>
            </a:r>
            <a:r>
              <a:rPr lang="es-PE" dirty="0" smtClean="0"/>
              <a:t> </a:t>
            </a:r>
            <a:r>
              <a:rPr lang="es-PE" dirty="0" err="1" smtClean="0"/>
              <a:t>cross-entropy</a:t>
            </a:r>
            <a:endParaRPr lang="es-PE" dirty="0"/>
          </a:p>
        </p:txBody>
      </p:sp>
      <p:pic>
        <p:nvPicPr>
          <p:cNvPr id="2" name="Imagen 1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8" y="4620934"/>
            <a:ext cx="8926171" cy="10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989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547592" y="1199995"/>
            <a:ext cx="25657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5.3. Discriminator cost</a:t>
            </a:r>
            <a:endParaRPr lang="es-PE" sz="2000" dirty="0"/>
          </a:p>
        </p:txBody>
      </p:sp>
      <p:sp>
        <p:nvSpPr>
          <p:cNvPr id="3" name="Rectángulo 2"/>
          <p:cNvSpPr/>
          <p:nvPr/>
        </p:nvSpPr>
        <p:spPr>
          <a:xfrm>
            <a:off x="615974" y="3262559"/>
            <a:ext cx="4496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t = 1: muestra “real”. t = 0: muestra “</a:t>
            </a:r>
            <a:r>
              <a:rPr lang="es-PE" dirty="0" err="1" smtClean="0"/>
              <a:t>fake</a:t>
            </a:r>
            <a:r>
              <a:rPr lang="es-PE" dirty="0" smtClean="0"/>
              <a:t>”.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ángulo 3"/>
              <p:cNvSpPr/>
              <p:nvPr/>
            </p:nvSpPr>
            <p:spPr>
              <a:xfrm>
                <a:off x="615974" y="3765064"/>
                <a:ext cx="6096000" cy="36933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PE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PE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s-PE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s-PE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E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E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s-PE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s-PE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s-PE" i="1" dirty="0" smtClean="0">
                        <a:latin typeface="Cambria Math" panose="02040503050406030204" pitchFamily="18" charset="0"/>
                      </a:rPr>
                      <m:t>𝑖𝑚𝑎𝑔𝑒𝑛</m:t>
                    </m:r>
                    <m:r>
                      <a:rPr lang="es-PE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E" i="1" dirty="0" smtClean="0">
                        <a:latin typeface="Cambria Math" panose="02040503050406030204" pitchFamily="18" charset="0"/>
                      </a:rPr>
                      <m:t>𝑠𝑒𝑎</m:t>
                    </m:r>
                    <m:r>
                      <a:rPr lang="es-PE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E" i="1" dirty="0" smtClean="0">
                        <a:latin typeface="Cambria Math" panose="02040503050406030204" pitchFamily="18" charset="0"/>
                      </a:rPr>
                      <m:t>𝑟𝑒𝑎𝑙</m:t>
                    </m:r>
                    <m:r>
                      <a:rPr lang="es-PE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s-PE" i="1" dirty="0" smtClean="0">
                        <a:latin typeface="Cambria Math" panose="02040503050406030204" pitchFamily="18" charset="0"/>
                      </a:rPr>
                      <m:t>𝑖𝑚𝑎𝑔𝑒𝑛</m:t>
                    </m:r>
                    <m:r>
                      <a:rPr lang="es-PE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s-P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s-P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(0,1) </m:t>
                    </m:r>
                  </m:oMath>
                </a14:m>
                <a:r>
                  <a:rPr lang="es-PE" dirty="0" smtClean="0"/>
                  <a:t>. </a:t>
                </a:r>
                <a:endParaRPr lang="es-PE" dirty="0"/>
              </a:p>
            </p:txBody>
          </p:sp>
        </mc:Choice>
        <mc:Fallback>
          <p:sp>
            <p:nvSpPr>
              <p:cNvPr id="4" name="Rectá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74" y="3765064"/>
                <a:ext cx="6096000" cy="369332"/>
              </a:xfrm>
              <a:prstGeom prst="rect">
                <a:avLst/>
              </a:prstGeom>
              <a:blipFill>
                <a:blip r:embed="rId2"/>
                <a:stretch>
                  <a:fillRect l="-600" t="-10000" b="-26667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ángulo 4"/>
              <p:cNvSpPr/>
              <p:nvPr/>
            </p:nvSpPr>
            <p:spPr>
              <a:xfrm>
                <a:off x="615974" y="4267569"/>
                <a:ext cx="19547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PE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PE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s-PE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s-PE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E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E" b="0" i="1" dirty="0" smtClean="0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s-PE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s-PE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s-PE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PE" dirty="0" smtClean="0"/>
                  <a:t>. </a:t>
                </a:r>
                <a:endParaRPr lang="es-PE" dirty="0"/>
              </a:p>
            </p:txBody>
          </p:sp>
        </mc:Choice>
        <mc:Fallback>
          <p:sp>
            <p:nvSpPr>
              <p:cNvPr id="5" name="Rectá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74" y="4267569"/>
                <a:ext cx="1954766" cy="369332"/>
              </a:xfrm>
              <a:prstGeom prst="rect">
                <a:avLst/>
              </a:prstGeom>
              <a:blipFill>
                <a:blip r:embed="rId3"/>
                <a:stretch>
                  <a:fillRect l="-1869" t="-8197" r="-1869" b="-2459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ángulo 5"/>
              <p:cNvSpPr/>
              <p:nvPr/>
            </p:nvSpPr>
            <p:spPr>
              <a:xfrm>
                <a:off x="615974" y="4770074"/>
                <a:ext cx="95824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PE" dirty="0" smtClean="0"/>
                  <a:t>Podemos prescindir de la variable t si consideramos </a:t>
                </a:r>
                <a14:m>
                  <m:oMath xmlns:m="http://schemas.openxmlformats.org/officeDocument/2006/math">
                    <m:r>
                      <a:rPr lang="es-PE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s-PE" dirty="0" smtClean="0"/>
                  <a:t> para las imágenes reales 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PE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PE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s-PE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PE" dirty="0" smtClean="0"/>
                  <a:t>para las </a:t>
                </a:r>
                <a:r>
                  <a:rPr lang="es-PE" dirty="0" err="1" smtClean="0"/>
                  <a:t>fake</a:t>
                </a:r>
                <a:r>
                  <a:rPr lang="es-PE" dirty="0" smtClean="0"/>
                  <a:t>.</a:t>
                </a:r>
                <a:endParaRPr lang="es-PE" dirty="0"/>
              </a:p>
            </p:txBody>
          </p:sp>
        </mc:Choice>
        <mc:Fallback>
          <p:sp>
            <p:nvSpPr>
              <p:cNvPr id="6" name="Rectá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74" y="4770074"/>
                <a:ext cx="9582431" cy="369332"/>
              </a:xfrm>
              <a:prstGeom prst="rect">
                <a:avLst/>
              </a:prstGeom>
              <a:blipFill>
                <a:blip r:embed="rId4"/>
                <a:stretch>
                  <a:fillRect l="-382" t="-8197" b="-2459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n 1" descr="Recorte de pantal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540" y="2235783"/>
            <a:ext cx="6690688" cy="749757"/>
          </a:xfrm>
          <a:prstGeom prst="rect">
            <a:avLst/>
          </a:prstGeom>
        </p:spPr>
      </p:pic>
      <p:pic>
        <p:nvPicPr>
          <p:cNvPr id="7" name="Imagen 6" descr="Recorte de pantalla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294" y="5480923"/>
            <a:ext cx="5492321" cy="680242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547592" y="1799865"/>
            <a:ext cx="2741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srgbClr val="C00000"/>
                </a:solidFill>
              </a:rPr>
              <a:t>Notación</a:t>
            </a:r>
            <a:r>
              <a:rPr lang="en-US" b="1" dirty="0" smtClean="0">
                <a:solidFill>
                  <a:srgbClr val="C00000"/>
                </a:solidFill>
              </a:rPr>
              <a:t> del Discriminator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12216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634208" y="1507644"/>
            <a:ext cx="25657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5.3. Discriminator cost</a:t>
            </a:r>
            <a:endParaRPr lang="es-PE" sz="2000" dirty="0"/>
          </a:p>
        </p:txBody>
      </p:sp>
      <p:sp>
        <p:nvSpPr>
          <p:cNvPr id="8" name="Rectángulo 7"/>
          <p:cNvSpPr/>
          <p:nvPr/>
        </p:nvSpPr>
        <p:spPr>
          <a:xfrm>
            <a:off x="846696" y="2201517"/>
            <a:ext cx="2472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srgbClr val="C00000"/>
                </a:solidFill>
              </a:rPr>
              <a:t>Notación</a:t>
            </a:r>
            <a:r>
              <a:rPr lang="en-US" b="1" dirty="0" smtClean="0">
                <a:solidFill>
                  <a:srgbClr val="C00000"/>
                </a:solidFill>
              </a:rPr>
              <a:t> del </a:t>
            </a:r>
            <a:r>
              <a:rPr lang="en-US" b="1" dirty="0" err="1" smtClean="0">
                <a:solidFill>
                  <a:srgbClr val="C00000"/>
                </a:solidFill>
              </a:rPr>
              <a:t>Generador</a:t>
            </a:r>
            <a:endParaRPr lang="es-PE" dirty="0"/>
          </a:p>
        </p:txBody>
      </p:sp>
      <p:pic>
        <p:nvPicPr>
          <p:cNvPr id="9" name="Imagen 8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124" y="3042303"/>
            <a:ext cx="2106905" cy="28092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ángulo 9"/>
              <p:cNvSpPr/>
              <p:nvPr/>
            </p:nvSpPr>
            <p:spPr>
              <a:xfrm>
                <a:off x="5189313" y="3218697"/>
                <a:ext cx="50783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PE" dirty="0" smtClean="0"/>
                  <a:t>z es una variable de un espacio latente, </a:t>
                </a:r>
                <a14:m>
                  <m:oMath xmlns:m="http://schemas.openxmlformats.org/officeDocument/2006/math">
                    <m:r>
                      <a:rPr lang="es-PE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E" b="0" i="1" dirty="0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s-P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s-P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s-P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s-P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PE" dirty="0" smtClean="0"/>
                  <a:t> </a:t>
                </a:r>
                <a:endParaRPr lang="es-PE" dirty="0"/>
              </a:p>
            </p:txBody>
          </p:sp>
        </mc:Choice>
        <mc:Fallback>
          <p:sp>
            <p:nvSpPr>
              <p:cNvPr id="10" name="Rectá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313" y="3218697"/>
                <a:ext cx="5078378" cy="369332"/>
              </a:xfrm>
              <a:prstGeom prst="rect">
                <a:avLst/>
              </a:prstGeom>
              <a:blipFill>
                <a:blip r:embed="rId3"/>
                <a:stretch>
                  <a:fillRect l="-720" t="-8197" b="-2459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ángulo 11"/>
              <p:cNvSpPr/>
              <p:nvPr/>
            </p:nvSpPr>
            <p:spPr>
              <a:xfrm>
                <a:off x="5189313" y="3806932"/>
                <a:ext cx="262931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PE" dirty="0" smtClean="0"/>
                  <a:t>2 pasos para </a:t>
                </a:r>
                <a:r>
                  <a:rPr lang="es-PE" dirty="0" err="1" smtClean="0"/>
                  <a:t>samplear</a:t>
                </a:r>
                <a:r>
                  <a:rPr lang="es-PE" dirty="0" smtClean="0"/>
                  <a:t>:</a:t>
                </a:r>
              </a:p>
              <a:p>
                <a:pPr marL="623888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s-PE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E" b="0" i="1" dirty="0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s-P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s-PE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E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s-PE" b="0" dirty="0" smtClean="0">
                  <a:ea typeface="Cambria Math" panose="02040503050406030204" pitchFamily="18" charset="0"/>
                </a:endParaRPr>
              </a:p>
              <a:p>
                <a:pPr marL="623888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PE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PE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s-PE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E" b="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PE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E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E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PE" dirty="0" smtClean="0"/>
                  <a:t> </a:t>
                </a:r>
                <a:endParaRPr lang="es-PE" dirty="0"/>
              </a:p>
            </p:txBody>
          </p:sp>
        </mc:Choice>
        <mc:Fallback>
          <p:sp>
            <p:nvSpPr>
              <p:cNvPr id="12" name="Rectá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313" y="3806932"/>
                <a:ext cx="2629310" cy="923330"/>
              </a:xfrm>
              <a:prstGeom prst="rect">
                <a:avLst/>
              </a:prstGeom>
              <a:blipFill>
                <a:blip r:embed="rId4"/>
                <a:stretch>
                  <a:fillRect l="-1389" t="-3289" r="-1157" b="-7237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ángulo 12"/>
              <p:cNvSpPr/>
              <p:nvPr/>
            </p:nvSpPr>
            <p:spPr>
              <a:xfrm>
                <a:off x="5189313" y="4949165"/>
                <a:ext cx="31804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PE" dirty="0" smtClean="0"/>
                  <a:t>Parámetros de G: </a:t>
                </a:r>
                <a14:m>
                  <m:oMath xmlns:m="http://schemas.openxmlformats.org/officeDocument/2006/math">
                    <m:r>
                      <a:rPr lang="es-PE" b="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PE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E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E" b="0" i="1" dirty="0" smtClean="0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s-PE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s-PE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s-PE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PE" dirty="0" smtClean="0"/>
                  <a:t>. </a:t>
                </a:r>
                <a:endParaRPr lang="es-PE" dirty="0"/>
              </a:p>
            </p:txBody>
          </p:sp>
        </mc:Choice>
        <mc:Fallback>
          <p:sp>
            <p:nvSpPr>
              <p:cNvPr id="13" name="Rectá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313" y="4949165"/>
                <a:ext cx="3180486" cy="369332"/>
              </a:xfrm>
              <a:prstGeom prst="rect">
                <a:avLst/>
              </a:prstGeom>
              <a:blipFill>
                <a:blip r:embed="rId5"/>
                <a:stretch>
                  <a:fillRect l="-1149" t="-10000" b="-26667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9648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634208" y="1507644"/>
            <a:ext cx="25657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5.3. Discriminator cost</a:t>
            </a:r>
            <a:endParaRPr lang="es-PE" sz="2000" dirty="0"/>
          </a:p>
        </p:txBody>
      </p:sp>
      <p:pic>
        <p:nvPicPr>
          <p:cNvPr id="2" name="Imagen 1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513" y="2663496"/>
            <a:ext cx="7950473" cy="984271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634208" y="3936543"/>
            <a:ext cx="1345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 smtClean="0"/>
              <a:t>Por </a:t>
            </a:r>
            <a:r>
              <a:rPr lang="es-PE" dirty="0" err="1" smtClean="0"/>
              <a:t>batches</a:t>
            </a:r>
            <a:r>
              <a:rPr lang="es-PE" dirty="0"/>
              <a:t>:</a:t>
            </a:r>
          </a:p>
        </p:txBody>
      </p:sp>
      <p:pic>
        <p:nvPicPr>
          <p:cNvPr id="4" name="Imagen 3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511" y="4703952"/>
            <a:ext cx="8384980" cy="1414922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634207" y="2222251"/>
            <a:ext cx="2407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 err="1" smtClean="0"/>
              <a:t>Negative</a:t>
            </a:r>
            <a:r>
              <a:rPr lang="es-PE" dirty="0" smtClean="0"/>
              <a:t>-log-</a:t>
            </a:r>
            <a:r>
              <a:rPr lang="es-PE" dirty="0" err="1" smtClean="0"/>
              <a:t>likelihood</a:t>
            </a:r>
            <a:r>
              <a:rPr lang="es-PE" dirty="0" smtClean="0"/>
              <a:t>: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38703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11411</TotalTime>
  <Words>808</Words>
  <Application>Microsoft Office PowerPoint</Application>
  <PresentationFormat>Panorámica</PresentationFormat>
  <Paragraphs>131</Paragraphs>
  <Slides>33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42" baseType="lpstr">
      <vt:lpstr>MS PGothic</vt:lpstr>
      <vt:lpstr>Arial</vt:lpstr>
      <vt:lpstr>Arial Black</vt:lpstr>
      <vt:lpstr>Arial Narrow</vt:lpstr>
      <vt:lpstr>Calibri</vt:lpstr>
      <vt:lpstr>Cambria Math</vt:lpstr>
      <vt:lpstr>Garamond</vt:lpstr>
      <vt:lpstr>Wingdings</vt:lpstr>
      <vt:lpstr>1_Tema de Office</vt:lpstr>
      <vt:lpstr>Deep Learning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User</dc:creator>
  <cp:lastModifiedBy>User</cp:lastModifiedBy>
  <cp:revision>31</cp:revision>
  <dcterms:created xsi:type="dcterms:W3CDTF">2019-05-28T16:54:48Z</dcterms:created>
  <dcterms:modified xsi:type="dcterms:W3CDTF">2019-06-05T15:06:26Z</dcterms:modified>
</cp:coreProperties>
</file>